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71" r:id="rId2"/>
    <p:sldId id="318" r:id="rId3"/>
    <p:sldId id="317" r:id="rId4"/>
    <p:sldId id="264" r:id="rId5"/>
    <p:sldId id="313" r:id="rId6"/>
    <p:sldId id="265" r:id="rId7"/>
    <p:sldId id="316" r:id="rId8"/>
    <p:sldId id="296" r:id="rId9"/>
    <p:sldId id="297" r:id="rId10"/>
    <p:sldId id="298" r:id="rId11"/>
    <p:sldId id="301" r:id="rId12"/>
    <p:sldId id="299" r:id="rId13"/>
    <p:sldId id="300" r:id="rId14"/>
    <p:sldId id="314" r:id="rId15"/>
    <p:sldId id="315" r:id="rId16"/>
    <p:sldId id="319" r:id="rId17"/>
    <p:sldId id="320" r:id="rId18"/>
    <p:sldId id="312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Source Sans Pro SemiBold" panose="020B0603030403020204" pitchFamily="34" charset="0"/>
      <p:bold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gcec/nsvjIDX3Gx2ADWIrGb9Et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A16B12E-E423-4CF4-B129-9977A535B467}">
  <a:tblStyle styleId="{8A16B12E-E423-4CF4-B129-9977A535B46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82" d="100"/>
          <a:sy n="82" d="100"/>
        </p:scale>
        <p:origin x="826" y="67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UPDATE FIG</a:t>
            </a:r>
            <a:endParaRPr dirty="0"/>
          </a:p>
        </p:txBody>
      </p:sp>
      <p:sp>
        <p:nvSpPr>
          <p:cNvPr id="176" name="Google Shape;17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4BD0-6298-4454-9C55-D0D74D50EFB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89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1"/>
          <p:cNvSpPr txBox="1"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2"/>
          <p:cNvSpPr txBox="1">
            <a:spLocks noGrp="1"/>
          </p:cNvSpPr>
          <p:nvPr>
            <p:ph type="title"/>
          </p:nvPr>
        </p:nvSpPr>
        <p:spPr>
          <a:xfrm>
            <a:off x="457200" y="702648"/>
            <a:ext cx="8229600" cy="64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body" idx="1"/>
          </p:nvPr>
        </p:nvSpPr>
        <p:spPr>
          <a:xfrm>
            <a:off x="457200" y="1610179"/>
            <a:ext cx="8229600" cy="2984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7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8"/>
          <p:cNvSpPr txBox="1">
            <a:spLocks noGrp="1"/>
          </p:cNvSpPr>
          <p:nvPr>
            <p:ph type="title"/>
          </p:nvPr>
        </p:nvSpPr>
        <p:spPr>
          <a:xfrm>
            <a:off x="457200" y="702648"/>
            <a:ext cx="8229600" cy="64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body" idx="1"/>
          </p:nvPr>
        </p:nvSpPr>
        <p:spPr>
          <a:xfrm>
            <a:off x="457199" y="1397255"/>
            <a:ext cx="4040188" cy="436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body" idx="2"/>
          </p:nvPr>
        </p:nvSpPr>
        <p:spPr>
          <a:xfrm>
            <a:off x="457199" y="1989969"/>
            <a:ext cx="4040188" cy="269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body" idx="3"/>
          </p:nvPr>
        </p:nvSpPr>
        <p:spPr>
          <a:xfrm>
            <a:off x="4645027" y="1397255"/>
            <a:ext cx="4041775" cy="436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54" name="Google Shape;54;p38"/>
          <p:cNvSpPr txBox="1">
            <a:spLocks noGrp="1"/>
          </p:cNvSpPr>
          <p:nvPr>
            <p:ph type="body" idx="4"/>
          </p:nvPr>
        </p:nvSpPr>
        <p:spPr>
          <a:xfrm>
            <a:off x="4645027" y="1989969"/>
            <a:ext cx="4041775" cy="269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55" name="Google Shape;55;p3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9"/>
          <p:cNvSpPr txBox="1">
            <a:spLocks noGrp="1"/>
          </p:cNvSpPr>
          <p:nvPr>
            <p:ph type="title"/>
          </p:nvPr>
        </p:nvSpPr>
        <p:spPr>
          <a:xfrm>
            <a:off x="457202" y="679122"/>
            <a:ext cx="3008313" cy="77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body" idx="1"/>
          </p:nvPr>
        </p:nvSpPr>
        <p:spPr>
          <a:xfrm>
            <a:off x="3575051" y="679122"/>
            <a:ext cx="5111751" cy="391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body" idx="2"/>
          </p:nvPr>
        </p:nvSpPr>
        <p:spPr>
          <a:xfrm>
            <a:off x="457204" y="1609519"/>
            <a:ext cx="3008313" cy="298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1" name="Google Shape;61;p3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0"/>
          <p:cNvSpPr txBox="1">
            <a:spLocks noGrp="1"/>
          </p:cNvSpPr>
          <p:nvPr>
            <p:ph type="title"/>
          </p:nvPr>
        </p:nvSpPr>
        <p:spPr>
          <a:xfrm>
            <a:off x="1792288" y="3858517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0"/>
          <p:cNvSpPr>
            <a:spLocks noGrp="1"/>
          </p:cNvSpPr>
          <p:nvPr>
            <p:ph type="pic" idx="2"/>
          </p:nvPr>
        </p:nvSpPr>
        <p:spPr>
          <a:xfrm>
            <a:off x="1792288" y="717648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40"/>
          <p:cNvSpPr txBox="1">
            <a:spLocks noGrp="1"/>
          </p:cNvSpPr>
          <p:nvPr>
            <p:ph type="body" idx="1"/>
          </p:nvPr>
        </p:nvSpPr>
        <p:spPr>
          <a:xfrm>
            <a:off x="1792288" y="4283574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ABD9-97D7-403E-83A3-5B35B0CD45E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2AA03-9AD3-4564-A6B4-6392EBCC05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86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457200" y="702648"/>
            <a:ext cx="8229600" cy="64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457200" y="1610179"/>
            <a:ext cx="8229600" cy="2984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" name="Google Shape;14;p30" descr="MD-flag-background-ppt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" y="0"/>
            <a:ext cx="914399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0" descr="UMBC-primary-logo-CMYK-on-black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94287" y="86181"/>
            <a:ext cx="1749252" cy="402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0" descr="corner-element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19921" y="3901058"/>
            <a:ext cx="1224081" cy="124244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mailto:delgado@umbc.edu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lg.umbc.edu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aeri.org/sarp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delgado@umbc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hyperlink" Target="https://doi.org/10.1175/JTECH-D-20-0050.1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0A8F518-ECF1-42FA-94B9-90885336F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132" y="4063901"/>
            <a:ext cx="2171694" cy="10908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183048-EFE4-4844-A5A3-D08328DF112E}"/>
              </a:ext>
            </a:extLst>
          </p:cNvPr>
          <p:cNvSpPr/>
          <p:nvPr/>
        </p:nvSpPr>
        <p:spPr>
          <a:xfrm>
            <a:off x="1348272" y="808961"/>
            <a:ext cx="64474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/>
              <a:t>U.S. EPA, NASA and NOAA Research Opportunities at UMBC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ECB18C4-9ACC-4DB0-A86D-0FCB2477A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723" y="4169942"/>
            <a:ext cx="862204" cy="878785"/>
          </a:xfrm>
          <a:prstGeom prst="rect">
            <a:avLst/>
          </a:prstGeom>
        </p:spPr>
      </p:pic>
      <p:pic>
        <p:nvPicPr>
          <p:cNvPr id="7" name="Picture 2" descr="Symbols of NASA | NASA">
            <a:extLst>
              <a:ext uri="{FF2B5EF4-FFF2-40B4-BE49-F238E27FC236}">
                <a16:creationId xmlns:a16="http://schemas.microsoft.com/office/drawing/2014/main" id="{1F451758-D8A9-4E72-8D48-9A0CD455A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570" y="4085661"/>
            <a:ext cx="1926132" cy="9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F37D32C-4246-42E7-9348-1388206CE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11" y="4458329"/>
            <a:ext cx="3163197" cy="5271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F0E2D4-A345-457A-BBB8-3B0E6B983B52}"/>
              </a:ext>
            </a:extLst>
          </p:cNvPr>
          <p:cNvSpPr/>
          <p:nvPr/>
        </p:nvSpPr>
        <p:spPr>
          <a:xfrm>
            <a:off x="1534885" y="2018587"/>
            <a:ext cx="607422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/>
              <a:t>Ruben Delgado</a:t>
            </a:r>
            <a:endParaRPr lang="en-US" altLang="en-US" sz="1200" b="1" dirty="0"/>
          </a:p>
          <a:p>
            <a:pPr algn="ctr"/>
            <a:r>
              <a:rPr lang="en-US" altLang="en-US" sz="1800" b="1" dirty="0"/>
              <a:t>UMBC Atmospheric Lidar Group (ALG)</a:t>
            </a:r>
          </a:p>
          <a:p>
            <a:pPr algn="ctr"/>
            <a:endParaRPr lang="en-US" altLang="en-US" sz="1800" b="1" dirty="0"/>
          </a:p>
          <a:p>
            <a:pPr algn="ctr"/>
            <a:r>
              <a:rPr lang="en-US" altLang="en-US" sz="1800" b="1" dirty="0"/>
              <a:t>Joint Center for Earth Systems Technology</a:t>
            </a:r>
          </a:p>
          <a:p>
            <a:pPr algn="ctr"/>
            <a:endParaRPr lang="en-US" altLang="en-US" sz="1800" b="1" dirty="0"/>
          </a:p>
          <a:p>
            <a:pPr algn="ctr"/>
            <a:r>
              <a:rPr lang="en-US" altLang="en-US" sz="1800" b="1" dirty="0">
                <a:solidFill>
                  <a:srgbClr val="7030A0"/>
                </a:solidFill>
                <a:hlinkClick r:id="rId6"/>
              </a:rPr>
              <a:t>https://alg.umbc.edu</a:t>
            </a:r>
            <a:endParaRPr lang="en-US" altLang="en-US" sz="1800" b="1" dirty="0">
              <a:solidFill>
                <a:srgbClr val="7030A0"/>
              </a:solidFill>
            </a:endParaRPr>
          </a:p>
          <a:p>
            <a:pPr algn="ctr"/>
            <a:r>
              <a:rPr lang="en-US" sz="1800" dirty="0">
                <a:hlinkClick r:id="rId7"/>
              </a:rPr>
              <a:t>delgado@umbc.edu</a:t>
            </a:r>
            <a:endParaRPr lang="en-US" sz="1800" dirty="0"/>
          </a:p>
          <a:p>
            <a:pPr algn="ctr"/>
            <a:endParaRPr lang="en-US" altLang="en-US" sz="1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36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1099423" y="62061"/>
            <a:ext cx="7210396" cy="81070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75" b="1" dirty="0">
                <a:solidFill>
                  <a:schemeClr val="bg1"/>
                </a:solidFill>
                <a:latin typeface="+mn-lt"/>
              </a:rPr>
              <a:t>Graduate Opportunities</a:t>
            </a:r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4740642" y="639315"/>
            <a:ext cx="3569177" cy="269948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25"/>
              </a:lnSpc>
              <a:buFont typeface="Wingdings" panose="05000000000000000000" pitchFamily="2" charset="2"/>
              <a:buChar char="§"/>
            </a:pPr>
            <a:r>
              <a:rPr lang="en-US" sz="1500" b="1" dirty="0"/>
              <a:t>Full time College Student in– Engineering, Science  Social Science </a:t>
            </a:r>
          </a:p>
          <a:p>
            <a:pPr>
              <a:lnSpc>
                <a:spcPts val="1725"/>
              </a:lnSpc>
              <a:buFont typeface="Wingdings" panose="05000000000000000000" pitchFamily="2" charset="2"/>
              <a:buChar char="§"/>
            </a:pPr>
            <a:r>
              <a:rPr lang="en-US" sz="1500" b="1" dirty="0"/>
              <a:t>US Citizen with 3.0 GPA or above per academic semester </a:t>
            </a:r>
          </a:p>
          <a:p>
            <a:pPr>
              <a:lnSpc>
                <a:spcPts val="1725"/>
              </a:lnSpc>
              <a:buFont typeface="Wingdings" panose="05000000000000000000" pitchFamily="2" charset="2"/>
              <a:buChar char="§"/>
            </a:pPr>
            <a:r>
              <a:rPr lang="en-US" sz="1500" b="1" dirty="0"/>
              <a:t>NOAA advisor/mentor required</a:t>
            </a:r>
          </a:p>
          <a:p>
            <a:pPr>
              <a:lnSpc>
                <a:spcPts val="1725"/>
              </a:lnSpc>
              <a:buFont typeface="Wingdings" panose="05000000000000000000" pitchFamily="2" charset="2"/>
              <a:buChar char="§"/>
            </a:pPr>
            <a:r>
              <a:rPr lang="en-US" sz="1500" b="1" dirty="0"/>
              <a:t>Requires one NOAA Internship at NOAA Facility</a:t>
            </a:r>
          </a:p>
          <a:p>
            <a:pPr>
              <a:lnSpc>
                <a:spcPts val="1725"/>
              </a:lnSpc>
              <a:buFont typeface="Wingdings" panose="05000000000000000000" pitchFamily="2" charset="2"/>
              <a:buChar char="§"/>
            </a:pPr>
            <a:r>
              <a:rPr lang="en-US" sz="1500" b="1" dirty="0"/>
              <a:t>Research Opportunities with 26 academic institutions (e.g. UMBC, Howard Univ., Hampton Univ. Jackson State Univ. UTEP, UPRM, SJSU, SDSU, UMES, FAMU)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909833" y="742743"/>
            <a:ext cx="3433110" cy="314325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Masters</a:t>
            </a:r>
          </a:p>
          <a:p>
            <a:pPr marL="0" indent="0" algn="ctr">
              <a:buNone/>
            </a:pPr>
            <a:r>
              <a:rPr lang="en-US" sz="21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Graduate Research Training</a:t>
            </a:r>
          </a:p>
          <a:p>
            <a:pPr marL="0" indent="0" algn="ctr">
              <a:buNone/>
            </a:pPr>
            <a:r>
              <a:rPr lang="en-US" sz="217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Minimum of $25,000 </a:t>
            </a:r>
            <a:r>
              <a:rPr lang="en-US" sz="21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year</a:t>
            </a:r>
          </a:p>
          <a:p>
            <a:pPr marL="0" indent="0" algn="ctr">
              <a:buNone/>
            </a:pPr>
            <a:r>
              <a:rPr lang="en-US" sz="19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(Stipend, Tuition &amp; Travel)</a:t>
            </a:r>
          </a:p>
          <a:p>
            <a:pPr marL="0" indent="0" algn="ctr">
              <a:buNone/>
            </a:pPr>
            <a:r>
              <a:rPr lang="en-US" sz="217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$5,000 </a:t>
            </a:r>
            <a:r>
              <a:rPr lang="en-US" sz="2175" b="1" dirty="0">
                <a:solidFill>
                  <a:schemeClr val="accent1">
                    <a:lumMod val="75000"/>
                  </a:schemeClr>
                </a:solidFill>
              </a:rPr>
              <a:t>Internship / NERTO</a:t>
            </a:r>
          </a:p>
          <a:p>
            <a:pPr marL="0" indent="0" algn="ctr">
              <a:buNone/>
            </a:pPr>
            <a:endParaRPr lang="en-US" sz="2175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Ph.D.</a:t>
            </a:r>
          </a:p>
          <a:p>
            <a:pPr marL="0" indent="0" algn="ctr">
              <a:buNone/>
            </a:pPr>
            <a:r>
              <a:rPr lang="en-US" sz="21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Doctoral Research Training</a:t>
            </a:r>
          </a:p>
          <a:p>
            <a:pPr marL="0" indent="0" algn="ctr">
              <a:buNone/>
            </a:pPr>
            <a:r>
              <a:rPr lang="en-US" sz="217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Minimum of $36,000 </a:t>
            </a:r>
            <a:r>
              <a:rPr lang="en-US" sz="21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year</a:t>
            </a:r>
          </a:p>
          <a:p>
            <a:pPr marL="0" indent="0" algn="ctr">
              <a:buNone/>
            </a:pPr>
            <a:r>
              <a:rPr lang="en-US" sz="19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(Stipend, Tuition &amp; Travel)</a:t>
            </a:r>
          </a:p>
          <a:p>
            <a:pPr marL="0" indent="0" algn="ctr">
              <a:buNone/>
            </a:pPr>
            <a:r>
              <a:rPr lang="en-US" sz="217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$10,000 </a:t>
            </a:r>
            <a:r>
              <a:rPr lang="en-US" sz="2175" b="1" dirty="0">
                <a:solidFill>
                  <a:schemeClr val="accent1">
                    <a:lumMod val="75000"/>
                  </a:schemeClr>
                </a:solidFill>
              </a:rPr>
              <a:t>Internship / NERTO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FD84D9A-22C6-4206-A02F-D839DBB25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72" y="4142348"/>
            <a:ext cx="1883101" cy="94590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868FF22-84DB-4D79-8114-A67C345B1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611" y="4482029"/>
            <a:ext cx="3163197" cy="5271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650B234-0D5C-4BB0-94A6-C3F7FEC153F4}"/>
              </a:ext>
            </a:extLst>
          </p:cNvPr>
          <p:cNvSpPr/>
          <p:nvPr/>
        </p:nvSpPr>
        <p:spPr>
          <a:xfrm>
            <a:off x="1828011" y="4019484"/>
            <a:ext cx="58252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https://www.cessrst.org/apply/noaa-cessrst-application-overview</a:t>
            </a:r>
          </a:p>
        </p:txBody>
      </p:sp>
    </p:spTree>
    <p:extLst>
      <p:ext uri="{BB962C8B-B14F-4D97-AF65-F5344CB8AC3E}">
        <p14:creationId xmlns:p14="http://schemas.microsoft.com/office/powerpoint/2010/main" val="336390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981" y="-223935"/>
            <a:ext cx="7264655" cy="994172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+mn-lt"/>
              </a:rPr>
              <a:t>2021 CESSRST Summer Bridge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9508" y="1772816"/>
            <a:ext cx="6964983" cy="3263504"/>
          </a:xfrm>
        </p:spPr>
        <p:txBody>
          <a:bodyPr>
            <a:noAutofit/>
          </a:bodyPr>
          <a:lstStyle/>
          <a:p>
            <a:r>
              <a:rPr lang="en-US" sz="1350" dirty="0"/>
              <a:t>8‐week paid summer internship for eligible students (US citizens and GPA 3.0 and above)</a:t>
            </a:r>
          </a:p>
          <a:p>
            <a:r>
              <a:rPr lang="en-US" sz="1350" dirty="0"/>
              <a:t>​Research opportunities in Social Science, and Earth System Science/​Engineering using NOAA data products with a goal of understanding &amp; predicting changes in Earth’s Environment</a:t>
            </a:r>
          </a:p>
          <a:p>
            <a:r>
              <a:rPr lang="en-US" sz="1350" dirty="0"/>
              <a:t>​Workshops in Social Science, Remote Sensing, GIS and MATLAB</a:t>
            </a:r>
          </a:p>
          <a:p>
            <a:r>
              <a:rPr lang="en-US" sz="1350" dirty="0"/>
              <a:t>​​Training opportunities for rising Sophomores to apply for NOAA Undergraduate Scholarship Programs</a:t>
            </a:r>
          </a:p>
          <a:p>
            <a:r>
              <a:rPr lang="en-US" sz="1350" dirty="0"/>
              <a:t>​HANDS‐ON RESEARCH TRAINING &amp; EXPERIENTIAL LEARNING IN NOAA-RELATED SCIENCES</a:t>
            </a:r>
          </a:p>
          <a:p>
            <a:r>
              <a:rPr lang="en-US" sz="1350" dirty="0"/>
              <a:t>​STRENGTHEN YOUR RESEARCH &amp; DATA ANALYSIS SKILLS</a:t>
            </a:r>
          </a:p>
          <a:p>
            <a:r>
              <a:rPr lang="en-US" sz="1350" dirty="0"/>
              <a:t>​ACCESS TO SEMINARS &amp; MENTORING FROM CREST ADVISORS &amp; SCIENTISTS</a:t>
            </a:r>
          </a:p>
          <a:p>
            <a:r>
              <a:rPr lang="en-US" sz="1350" dirty="0"/>
              <a:t>​EARN $4000 INTERNSHIP STIPEND</a:t>
            </a:r>
            <a:r>
              <a:rPr lang="en-US" sz="1050" dirty="0"/>
              <a:t> ​</a:t>
            </a:r>
          </a:p>
        </p:txBody>
      </p:sp>
      <p:sp>
        <p:nvSpPr>
          <p:cNvPr id="4" name="Rectangle 3"/>
          <p:cNvSpPr/>
          <p:nvPr/>
        </p:nvSpPr>
        <p:spPr>
          <a:xfrm>
            <a:off x="2461438" y="4655992"/>
            <a:ext cx="421184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FF0000"/>
                </a:solidFill>
              </a:rPr>
              <a:t>https://cessrst.org/apply/summer-bridge</a:t>
            </a:r>
          </a:p>
          <a:p>
            <a:pPr algn="ctr"/>
            <a:r>
              <a:rPr lang="en-US" sz="1050" b="1" dirty="0">
                <a:solidFill>
                  <a:srgbClr val="FF0000"/>
                </a:solidFill>
              </a:rPr>
              <a:t>Deadline: March 31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AAC42F1-BEF9-4D63-A062-CB465D8BB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392" y="660116"/>
            <a:ext cx="2682652" cy="111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02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5306" y="0"/>
            <a:ext cx="7410530" cy="608028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n-lt"/>
              </a:rPr>
              <a:t>NOAA Undergraduate Scholarship Program</a:t>
            </a:r>
          </a:p>
        </p:txBody>
      </p:sp>
      <p:pic>
        <p:nvPicPr>
          <p:cNvPr id="4098" name="Picture 2" descr="Hollings Scholarship Orientation 2015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67" y="1147665"/>
            <a:ext cx="3967527" cy="235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72662" y="881265"/>
            <a:ext cx="3222251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proxima_nova"/>
              </a:rPr>
              <a:t>ELIGIBILITY: Rising sophomore, US citizen, 3.2 minimum, must attend Minority Serving Institution</a:t>
            </a:r>
          </a:p>
          <a:p>
            <a:endParaRPr lang="en-US" sz="1800" dirty="0">
              <a:latin typeface="proxima_nova"/>
            </a:endParaRPr>
          </a:p>
          <a:p>
            <a:r>
              <a:rPr lang="en-US" sz="1800" dirty="0">
                <a:latin typeface="proxima_nova"/>
              </a:rPr>
              <a:t>AWARD: Two year fellowship up to $45,000</a:t>
            </a:r>
          </a:p>
          <a:p>
            <a:endParaRPr lang="en-US" sz="1800" dirty="0">
              <a:latin typeface="proxima_nova"/>
            </a:endParaRPr>
          </a:p>
          <a:p>
            <a:r>
              <a:rPr lang="en-US" sz="1800" dirty="0">
                <a:latin typeface="proxima_nova"/>
              </a:rPr>
              <a:t>STATS:</a:t>
            </a:r>
          </a:p>
          <a:p>
            <a:r>
              <a:rPr lang="en-US" sz="1800" dirty="0">
                <a:latin typeface="proxima_nova"/>
              </a:rPr>
              <a:t>186+ Alumni</a:t>
            </a:r>
          </a:p>
          <a:p>
            <a:r>
              <a:rPr lang="en-US" sz="1800" dirty="0">
                <a:latin typeface="proxima_nova"/>
              </a:rPr>
              <a:t>75% continue to graduate school</a:t>
            </a:r>
            <a:endParaRPr lang="en-US" sz="1800" dirty="0"/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sp>
        <p:nvSpPr>
          <p:cNvPr id="3" name="Rectangle 2"/>
          <p:cNvSpPr/>
          <p:nvPr/>
        </p:nvSpPr>
        <p:spPr>
          <a:xfrm>
            <a:off x="757146" y="4197534"/>
            <a:ext cx="6628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Over 20 different opportunities:</a:t>
            </a:r>
          </a:p>
          <a:p>
            <a:r>
              <a:rPr lang="en-US" sz="1800" dirty="0"/>
              <a:t>	http://www.noaa.gov/office-education/scholarships</a:t>
            </a:r>
          </a:p>
        </p:txBody>
      </p:sp>
    </p:spTree>
    <p:extLst>
      <p:ext uri="{BB962C8B-B14F-4D97-AF65-F5344CB8AC3E}">
        <p14:creationId xmlns:p14="http://schemas.microsoft.com/office/powerpoint/2010/main" val="1114065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060" y="-12256"/>
            <a:ext cx="7360472" cy="608028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n-lt"/>
              </a:rPr>
              <a:t>NOAA Ernest F. Hollings Scholarship Program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6287" y="1043089"/>
            <a:ext cx="421720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roxima_nova"/>
              </a:rPr>
              <a:t>ELIGIBILITY:</a:t>
            </a:r>
          </a:p>
          <a:p>
            <a:r>
              <a:rPr lang="en-US" dirty="0">
                <a:latin typeface="proxima_nova"/>
              </a:rPr>
              <a:t>Rising Sophomore or equivalent (projected to be enrolled two more summers before graduation), US citizen, GPA of 3.0 or greater </a:t>
            </a:r>
          </a:p>
          <a:p>
            <a:endParaRPr lang="en-US" dirty="0"/>
          </a:p>
          <a:p>
            <a:r>
              <a:rPr lang="en-US" dirty="0">
                <a:latin typeface="proxima_nova"/>
              </a:rPr>
              <a:t>AWARD:</a:t>
            </a:r>
          </a:p>
          <a:p>
            <a:r>
              <a:rPr lang="en-US" dirty="0">
                <a:latin typeface="proxima_nova"/>
              </a:rPr>
              <a:t>Two (2) year fellowship, $40,000 max, </a:t>
            </a:r>
          </a:p>
          <a:p>
            <a:r>
              <a:rPr lang="en-US" dirty="0">
                <a:latin typeface="proxima_nova"/>
              </a:rPr>
              <a:t>STATS: 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dirty="0">
                <a:latin typeface="proxima_nova"/>
              </a:rPr>
              <a:t>100 available per year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dirty="0">
                <a:latin typeface="proxima_nova"/>
              </a:rPr>
              <a:t>Alumni network = 1200+ from 300+ universities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dirty="0">
                <a:latin typeface="proxima_nova"/>
              </a:rPr>
              <a:t>75% continue to graduate school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dirty="0">
                <a:latin typeface="proxima_nova"/>
              </a:rPr>
              <a:t>90+ are National Science Foundation Graduate Research Fellowships</a:t>
            </a:r>
            <a:endParaRPr lang="en-US" dirty="0"/>
          </a:p>
        </p:txBody>
      </p:sp>
      <p:pic>
        <p:nvPicPr>
          <p:cNvPr id="5122" name="Picture 2" descr="Hollings and EPP/MSI Undergraduate Scholarship orientation 2016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8" y="1035104"/>
            <a:ext cx="3911635" cy="289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5A54F6-D417-4008-9293-7454E423E1BB}"/>
              </a:ext>
            </a:extLst>
          </p:cNvPr>
          <p:cNvSpPr/>
          <p:nvPr/>
        </p:nvSpPr>
        <p:spPr>
          <a:xfrm>
            <a:off x="2139352" y="4101473"/>
            <a:ext cx="7099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https://www.noaa.gov/office-education/hollings-scholarship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7F7397-DDD4-4F43-BB8F-2F4257A4B3DA}"/>
              </a:ext>
            </a:extLst>
          </p:cNvPr>
          <p:cNvSpPr txBox="1"/>
          <p:nvPr/>
        </p:nvSpPr>
        <p:spPr>
          <a:xfrm>
            <a:off x="1268442" y="4582519"/>
            <a:ext cx="6917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UMBC/CESSRST will revise your essay if you make it available to before deadline  </a:t>
            </a:r>
          </a:p>
        </p:txBody>
      </p:sp>
    </p:spTree>
    <p:extLst>
      <p:ext uri="{BB962C8B-B14F-4D97-AF65-F5344CB8AC3E}">
        <p14:creationId xmlns:p14="http://schemas.microsoft.com/office/powerpoint/2010/main" val="2228438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6292B-AFA9-46C8-B2D3-7D315188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8464" y="1640586"/>
            <a:ext cx="8229600" cy="644065"/>
          </a:xfrm>
        </p:spPr>
        <p:txBody>
          <a:bodyPr>
            <a:normAutofit fontScale="90000"/>
          </a:bodyPr>
          <a:lstStyle/>
          <a:p>
            <a:r>
              <a:rPr lang="en-US" sz="2700" b="1" dirty="0">
                <a:solidFill>
                  <a:schemeClr val="tx1"/>
                </a:solidFill>
              </a:rPr>
              <a:t>Student Airborne Science Activation for </a:t>
            </a:r>
            <a:br>
              <a:rPr lang="en-US" sz="2700" b="1" dirty="0">
                <a:solidFill>
                  <a:schemeClr val="tx1"/>
                </a:solidFill>
              </a:rPr>
            </a:br>
            <a:r>
              <a:rPr lang="en-US" sz="2700" b="1" dirty="0">
                <a:solidFill>
                  <a:schemeClr val="tx1"/>
                </a:solidFill>
              </a:rPr>
              <a:t>Minority Serving Institutions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 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02DD2FB-B24A-4EB5-9559-202EF54A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808" y="1763475"/>
            <a:ext cx="25463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A3E68E5-E05A-4A81-BBAB-34A1D91BFC9E}"/>
              </a:ext>
            </a:extLst>
          </p:cNvPr>
          <p:cNvGrpSpPr/>
          <p:nvPr/>
        </p:nvGrpSpPr>
        <p:grpSpPr>
          <a:xfrm>
            <a:off x="5385352" y="1329352"/>
            <a:ext cx="3043237" cy="3201988"/>
            <a:chOff x="5236062" y="1450650"/>
            <a:chExt cx="3043237" cy="3201988"/>
          </a:xfrm>
        </p:grpSpPr>
        <p:pic>
          <p:nvPicPr>
            <p:cNvPr id="2051" name="Picture 3">
              <a:extLst>
                <a:ext uri="{FF2B5EF4-FFF2-40B4-BE49-F238E27FC236}">
                  <a16:creationId xmlns:a16="http://schemas.microsoft.com/office/drawing/2014/main" id="{1C181A74-9DD6-43D0-9EDF-C4061C644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299" y="2592063"/>
              <a:ext cx="955675" cy="912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119C56FC-B0EA-4732-945E-9FB424ADC7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862" y="2628576"/>
              <a:ext cx="635000" cy="91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A3C5C6A9-6298-4FBD-B694-02A8C546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6574" y="3820788"/>
              <a:ext cx="1482725" cy="815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A441CA27-0113-4F1E-8808-AC49BC5A2B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0249" y="1450650"/>
              <a:ext cx="1009650" cy="1009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055" name="Picture 7">
              <a:extLst>
                <a:ext uri="{FF2B5EF4-FFF2-40B4-BE49-F238E27FC236}">
                  <a16:creationId xmlns:a16="http://schemas.microsoft.com/office/drawing/2014/main" id="{B29F5E39-9F88-4435-BF74-D6361D30C4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2312" y="1499863"/>
              <a:ext cx="1039812" cy="925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300C9905-20F8-45E0-8AE7-23B37723C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6062" y="3595363"/>
              <a:ext cx="2014537" cy="1057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810A755-D009-461C-9753-305744CF1140}"/>
              </a:ext>
            </a:extLst>
          </p:cNvPr>
          <p:cNvSpPr txBox="1"/>
          <p:nvPr/>
        </p:nvSpPr>
        <p:spPr>
          <a:xfrm>
            <a:off x="-37445" y="4077114"/>
            <a:ext cx="519886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Interdisciplinary NASA Airborne Campaigns</a:t>
            </a:r>
          </a:p>
          <a:p>
            <a:pPr algn="ctr"/>
            <a:r>
              <a:rPr lang="en-US" dirty="0"/>
              <a:t>Summer 2022-2025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*More information will be available soon at https://alg.umbc.edu</a:t>
            </a:r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6DF1E6-0313-485B-8361-91F4C251216A}"/>
              </a:ext>
            </a:extLst>
          </p:cNvPr>
          <p:cNvSpPr txBox="1"/>
          <p:nvPr/>
        </p:nvSpPr>
        <p:spPr>
          <a:xfrm>
            <a:off x="4103112" y="51857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863577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8F6E3FC-9A89-4883-BD97-8D739BF4CBB1}"/>
              </a:ext>
            </a:extLst>
          </p:cNvPr>
          <p:cNvSpPr/>
          <p:nvPr/>
        </p:nvSpPr>
        <p:spPr>
          <a:xfrm>
            <a:off x="211215" y="936447"/>
            <a:ext cx="568573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2400" b="1" i="1" u="sng" kern="1400" dirty="0">
                <a:latin typeface="Source Sans Pro SemiBold" panose="020B0603030403020204" pitchFamily="34" charset="0"/>
              </a:rPr>
              <a:t>Eight (8) week program consist of:</a:t>
            </a:r>
          </a:p>
          <a:p>
            <a:pPr>
              <a:lnSpc>
                <a:spcPts val="1200"/>
              </a:lnSpc>
            </a:pPr>
            <a:endParaRPr lang="en-US" sz="2400" kern="1400" dirty="0">
              <a:latin typeface="Calibri" panose="020F0502020204030204" pitchFamily="34" charset="0"/>
            </a:endParaRPr>
          </a:p>
          <a:p>
            <a:pPr marR="10884">
              <a:lnSpc>
                <a:spcPts val="1200"/>
              </a:lnSpc>
            </a:pPr>
            <a:r>
              <a:rPr lang="en-US" i="1" kern="1400" dirty="0">
                <a:latin typeface="Source Sans Pro SemiBold" panose="020B0603030403020204" pitchFamily="34" charset="0"/>
              </a:rPr>
              <a:t> </a:t>
            </a:r>
            <a:endParaRPr lang="en-US" kern="1400" dirty="0">
              <a:latin typeface="Calibri" panose="020F0502020204030204" pitchFamily="34" charset="0"/>
            </a:endParaRP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kern="1400" dirty="0">
                <a:latin typeface="Arial" panose="020B0604020202020204" pitchFamily="34" charset="0"/>
                <a:cs typeface="Arial" panose="020B0604020202020204" pitchFamily="34" charset="0"/>
              </a:rPr>
              <a:t>Two-week introductory workshop and demonstrations (pre-airborne campaign) at the University of Maryland Baltimore County (UMBC) and Howard University in remote sensing, atmospheric science, instrumentation, data collection and analysis.</a:t>
            </a:r>
          </a:p>
          <a:p>
            <a:pPr>
              <a:lnSpc>
                <a:spcPts val="1200"/>
              </a:lnSpc>
            </a:pPr>
            <a:r>
              <a:rPr lang="en-US" kern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kern="1400" dirty="0">
                <a:latin typeface="Arial" panose="020B0604020202020204" pitchFamily="34" charset="0"/>
                <a:cs typeface="Arial" panose="020B0604020202020204" pitchFamily="34" charset="0"/>
              </a:rPr>
              <a:t>One-week (pre-airborne campaign) at Hampton </a:t>
            </a:r>
            <a:r>
              <a:rPr lang="en-US" kern="1400" dirty="0" err="1">
                <a:latin typeface="Arial" panose="020B0604020202020204" pitchFamily="34" charset="0"/>
                <a:cs typeface="Arial" panose="020B0604020202020204" pitchFamily="34" charset="0"/>
              </a:rPr>
              <a:t>Univeristy</a:t>
            </a:r>
            <a:r>
              <a:rPr lang="en-US" kern="1400" dirty="0">
                <a:latin typeface="Arial" panose="020B0604020202020204" pitchFamily="34" charset="0"/>
                <a:cs typeface="Arial" panose="020B0604020202020204" pitchFamily="34" charset="0"/>
              </a:rPr>
              <a:t> hands-on training on remote sensing/satellite application to disaster monitoring.</a:t>
            </a:r>
          </a:p>
          <a:p>
            <a:pPr>
              <a:lnSpc>
                <a:spcPts val="1200"/>
              </a:lnSpc>
            </a:pPr>
            <a:r>
              <a:rPr lang="en-US" kern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kern="1400" dirty="0">
                <a:latin typeface="Arial" panose="020B0604020202020204" pitchFamily="34" charset="0"/>
                <a:cs typeface="Arial" panose="020B0604020202020204" pitchFamily="34" charset="0"/>
              </a:rPr>
              <a:t>Three-week airborne field campaign based at NASA Wallops Flight Facility: NASA aircraft, and conducting measurements at ground validation sites.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kern="1400" dirty="0">
              <a:latin typeface="Source Sans Pro SemiBold" panose="020B0603030403020204" pitchFamily="34" charset="0"/>
            </a:endParaRP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dirty="0"/>
              <a:t>Two-week (post airborne campaign) at UMBC, where students will be emerged to full research process (develop research idea, data analysis, scientific report and professional presentation.</a:t>
            </a:r>
          </a:p>
          <a:p>
            <a:r>
              <a:rPr lang="en-US" dirty="0"/>
              <a:t> 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312A5A8-C7CE-42B3-93AE-326EA24FF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8" y="1516658"/>
            <a:ext cx="2797137" cy="229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034549-CABF-4205-BA22-782FE1002477}"/>
              </a:ext>
            </a:extLst>
          </p:cNvPr>
          <p:cNvSpPr/>
          <p:nvPr/>
        </p:nvSpPr>
        <p:spPr>
          <a:xfrm>
            <a:off x="866186" y="4527262"/>
            <a:ext cx="6791529" cy="259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b="1" i="1" kern="1400" dirty="0">
                <a:latin typeface="Source Sans Pro SemiBold" panose="020B0603030403020204" pitchFamily="34" charset="0"/>
              </a:rPr>
              <a:t>*</a:t>
            </a:r>
            <a:r>
              <a:rPr lang="en-US" sz="1600" b="1" i="1" kern="1400" dirty="0">
                <a:latin typeface="Source Sans Pro SemiBold" panose="020B0603030403020204" pitchFamily="34" charset="0"/>
              </a:rPr>
              <a:t>Paid internship with all transportation costs covered by Summer Program.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2080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3FFF8-2166-4BBD-8FEA-972E9454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NASA Student Airborne Research Program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1F49D-A205-4DA3-B8C6-281FF062AA9E}"/>
              </a:ext>
            </a:extLst>
          </p:cNvPr>
          <p:cNvSpPr txBox="1"/>
          <p:nvPr/>
        </p:nvSpPr>
        <p:spPr>
          <a:xfrm>
            <a:off x="4103112" y="51857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NASA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664B3F-8360-4002-AA4E-3CC206D82612}"/>
              </a:ext>
            </a:extLst>
          </p:cNvPr>
          <p:cNvSpPr txBox="1"/>
          <p:nvPr/>
        </p:nvSpPr>
        <p:spPr>
          <a:xfrm>
            <a:off x="3534696" y="4607527"/>
            <a:ext cx="2074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Deadline: January 2021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C8CF90-3DED-4638-A38D-990D9785F5F7}"/>
              </a:ext>
            </a:extLst>
          </p:cNvPr>
          <p:cNvSpPr/>
          <p:nvPr/>
        </p:nvSpPr>
        <p:spPr>
          <a:xfrm>
            <a:off x="776375" y="1316048"/>
            <a:ext cx="737558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E2E2E"/>
                </a:solidFill>
                <a:latin typeface="Arial" panose="020B0604020202020204" pitchFamily="34" charset="0"/>
              </a:rPr>
              <a:t>Provide students with hands-on research experience in all aspects of a major scientific campaign, from detailed planning on how to achieve mission objectives to formal presentation of results and conclusions to peers and others.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E2E2E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E2E2E"/>
                </a:solidFill>
                <a:latin typeface="Arial" panose="020B0604020202020204" pitchFamily="34" charset="0"/>
              </a:rPr>
              <a:t>Students will work in multi-disciplinary teams to study surface, atmospheric, and oceanographic processes.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E2E2E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E2E2E"/>
                </a:solidFill>
                <a:latin typeface="Arial" panose="020B0604020202020204" pitchFamily="34" charset="0"/>
              </a:rPr>
              <a:t>Participants will fly onboard the NASA DC-8 and assist in the operation of instruments to sample and measure atmospheric gases and to image land and water surfaces in multiple spectral bands.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E2E2E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E2E2E"/>
                </a:solidFill>
                <a:latin typeface="Arial" panose="020B0604020202020204" pitchFamily="34" charset="0"/>
              </a:rPr>
              <a:t>Along with airborne data collection, students will participate in taking measurements at field sites. Each student will complete an individual research project from the data collected.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779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0253211-32F1-47EA-9B54-983CE209F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78" y="1117121"/>
            <a:ext cx="2182842" cy="290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4DBC618-E731-4B1D-92D7-EE01B7D88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700" y="3042746"/>
            <a:ext cx="2483300" cy="165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6C84A34-1AEC-47F3-9C68-CA0502BE4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323" y="813282"/>
            <a:ext cx="1761971" cy="234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EA87DA5-2B0A-4B81-A55F-8773224E8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162" y="1091441"/>
            <a:ext cx="2927559" cy="195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667EB4-24E4-4BAC-A9BA-A9C76D092EE5}"/>
              </a:ext>
            </a:extLst>
          </p:cNvPr>
          <p:cNvSpPr/>
          <p:nvPr/>
        </p:nvSpPr>
        <p:spPr>
          <a:xfrm>
            <a:off x="5701597" y="3461659"/>
            <a:ext cx="24833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50505"/>
                </a:solidFill>
                <a:latin typeface="+mn-lt"/>
              </a:rPr>
              <a:t>Apply:</a:t>
            </a:r>
          </a:p>
          <a:p>
            <a:pPr algn="ctr"/>
            <a:r>
              <a:rPr lang="en-US" u="sng" dirty="0">
                <a:solidFill>
                  <a:srgbClr val="050505"/>
                </a:solidFill>
                <a:latin typeface="+mn-lt"/>
                <a:hlinkClick r:id="rId6"/>
              </a:rPr>
              <a:t>https://baeri.org/sarp</a:t>
            </a:r>
            <a:endParaRPr lang="en-US" u="sng" dirty="0">
              <a:solidFill>
                <a:srgbClr val="050505"/>
              </a:solidFill>
              <a:latin typeface="+mn-lt"/>
            </a:endParaRPr>
          </a:p>
          <a:p>
            <a:pPr algn="ctr"/>
            <a:endParaRPr lang="en-US" u="sng" dirty="0">
              <a:solidFill>
                <a:srgbClr val="050505"/>
              </a:solidFill>
              <a:latin typeface="+mn-lt"/>
            </a:endParaRPr>
          </a:p>
          <a:p>
            <a:pPr algn="ctr"/>
            <a:r>
              <a:rPr lang="en-US" dirty="0">
                <a:solidFill>
                  <a:srgbClr val="050505"/>
                </a:solidFill>
                <a:latin typeface="+mn-lt"/>
              </a:rPr>
              <a:t>Questions:</a:t>
            </a:r>
          </a:p>
          <a:p>
            <a:pPr algn="ctr"/>
            <a:r>
              <a:rPr lang="en-US" dirty="0"/>
              <a:t>nasasarp@baeri.org</a:t>
            </a:r>
            <a:endParaRPr lang="en-US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396B42-F9F0-463A-8EEE-D86918CDBE92}"/>
              </a:ext>
            </a:extLst>
          </p:cNvPr>
          <p:cNvSpPr/>
          <p:nvPr/>
        </p:nvSpPr>
        <p:spPr>
          <a:xfrm>
            <a:off x="2354369" y="50625"/>
            <a:ext cx="6479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NASA Student Airborne Research Program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56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1493658" y="493696"/>
            <a:ext cx="6172200" cy="857250"/>
          </a:xfrm>
        </p:spPr>
        <p:txBody>
          <a:bodyPr>
            <a:normAutofit/>
          </a:bodyPr>
          <a:lstStyle/>
          <a:p>
            <a:r>
              <a:rPr lang="en-US" altLang="en-US" sz="2700" b="1" u="sng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331" y="922321"/>
            <a:ext cx="6777372" cy="3002161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endParaRPr lang="en-US" dirty="0"/>
          </a:p>
          <a:p>
            <a:r>
              <a:rPr lang="en-US" dirty="0"/>
              <a:t>NOAA Office of Education</a:t>
            </a:r>
          </a:p>
          <a:p>
            <a:pPr lvl="1"/>
            <a:r>
              <a:rPr lang="en-US" dirty="0"/>
              <a:t>Educational Partnership Program </a:t>
            </a:r>
          </a:p>
          <a:p>
            <a:r>
              <a:rPr lang="en-US" dirty="0"/>
              <a:t>Maryland Department of the Environment</a:t>
            </a:r>
          </a:p>
          <a:p>
            <a:pPr>
              <a:defRPr/>
            </a:pPr>
            <a:r>
              <a:rPr lang="en-US" dirty="0"/>
              <a:t>Maryland Energy Administration</a:t>
            </a:r>
          </a:p>
          <a:p>
            <a:pPr>
              <a:defRPr/>
            </a:pPr>
            <a:r>
              <a:rPr lang="en-US" dirty="0"/>
              <a:t>U.S. Environmental Protection Agency</a:t>
            </a:r>
          </a:p>
          <a:p>
            <a:pPr>
              <a:defRPr/>
            </a:pPr>
            <a:r>
              <a:rPr lang="en-US" dirty="0"/>
              <a:t>NASA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54438" y="4035151"/>
            <a:ext cx="2280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More info:</a:t>
            </a:r>
          </a:p>
          <a:p>
            <a:pPr algn="ctr"/>
            <a:r>
              <a:rPr lang="en-US" sz="1800" dirty="0">
                <a:hlinkClick r:id="rId2"/>
              </a:rPr>
              <a:t>delgado@umbc.edu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92670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 txBox="1">
            <a:spLocks/>
          </p:cNvSpPr>
          <p:nvPr/>
        </p:nvSpPr>
        <p:spPr>
          <a:xfrm>
            <a:off x="144912" y="751464"/>
            <a:ext cx="2750688" cy="43219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950"/>
              </a:lnSpc>
              <a:buNone/>
            </a:pPr>
            <a:r>
              <a:rPr lang="en-US" sz="195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 Research Areas</a:t>
            </a:r>
          </a:p>
        </p:txBody>
      </p:sp>
      <p:sp>
        <p:nvSpPr>
          <p:cNvPr id="5" name="Text Placeholder 9"/>
          <p:cNvSpPr txBox="1">
            <a:spLocks/>
          </p:cNvSpPr>
          <p:nvPr/>
        </p:nvSpPr>
        <p:spPr>
          <a:xfrm>
            <a:off x="636457" y="1044675"/>
            <a:ext cx="3164827" cy="253359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b="1" dirty="0"/>
              <a:t>Air Quality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b="1" dirty="0"/>
              <a:t>Wind Energy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b="1" dirty="0"/>
              <a:t>Numerical Weather Forecasting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b="1" dirty="0"/>
              <a:t>Severe Storm Prediction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b="1" dirty="0"/>
              <a:t>Remote Sensing and Environmental Technology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575" dirty="0">
              <a:solidFill>
                <a:schemeClr val="accent5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575" dirty="0">
              <a:solidFill>
                <a:schemeClr val="accent5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575" dirty="0">
              <a:solidFill>
                <a:schemeClr val="accent5"/>
              </a:solidFill>
            </a:endParaRP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-606933" y="3468147"/>
            <a:ext cx="3705119" cy="43219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950"/>
              </a:lnSpc>
              <a:buNone/>
            </a:pPr>
            <a:r>
              <a:rPr lang="en-US" sz="1950" b="1" u="sng" dirty="0">
                <a:solidFill>
                  <a:srgbClr val="FF0000"/>
                </a:solidFill>
                <a:latin typeface="Calibri"/>
                <a:cs typeface="Calibri"/>
              </a:rPr>
              <a:t>Social Sciences</a:t>
            </a:r>
          </a:p>
        </p:txBody>
      </p:sp>
      <p:sp>
        <p:nvSpPr>
          <p:cNvPr id="7" name="Text Placeholder 10"/>
          <p:cNvSpPr txBox="1">
            <a:spLocks/>
          </p:cNvSpPr>
          <p:nvPr/>
        </p:nvSpPr>
        <p:spPr>
          <a:xfrm>
            <a:off x="6717857" y="1757160"/>
            <a:ext cx="2926037" cy="572543"/>
          </a:xfrm>
          <a:prstGeom prst="rect">
            <a:avLst/>
          </a:prstGeom>
        </p:spPr>
        <p:txBody>
          <a:bodyPr numCol="1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350" b="1" dirty="0">
              <a:solidFill>
                <a:schemeClr val="accent5"/>
              </a:solidFill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870970" y="737032"/>
            <a:ext cx="1675991" cy="43219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50"/>
              </a:lnSpc>
            </a:pPr>
            <a:endParaRPr lang="en-US" sz="1800" dirty="0">
              <a:solidFill>
                <a:schemeClr val="accent5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4324208" y="3524529"/>
            <a:ext cx="1600200" cy="43219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0" name="Text Placeholder 10"/>
          <p:cNvSpPr txBox="1">
            <a:spLocks/>
          </p:cNvSpPr>
          <p:nvPr/>
        </p:nvSpPr>
        <p:spPr>
          <a:xfrm>
            <a:off x="6855899" y="1417715"/>
            <a:ext cx="1371600" cy="2185135"/>
          </a:xfrm>
          <a:prstGeom prst="rect">
            <a:avLst/>
          </a:prstGeom>
        </p:spPr>
        <p:txBody>
          <a:bodyPr vert="horz" lIns="68580" tIns="34290" rIns="68580" bIns="34290" numCol="2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50" dirty="0">
              <a:solidFill>
                <a:schemeClr val="accent5"/>
              </a:solidFill>
            </a:endParaRP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5478801" y="1453973"/>
            <a:ext cx="1567850" cy="2185135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50" dirty="0">
              <a:solidFill>
                <a:schemeClr val="accent5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6457" y="3740627"/>
            <a:ext cx="298546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b="1" dirty="0"/>
              <a:t>Public Health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b="1" dirty="0"/>
              <a:t>Planning and Policy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b="1" dirty="0"/>
              <a:t>Environmental Economics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b="1" dirty="0"/>
              <a:t>Sustainability Science</a:t>
            </a:r>
          </a:p>
          <a:p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4341576" y="727000"/>
            <a:ext cx="4867737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50" b="1" u="sng" dirty="0">
                <a:solidFill>
                  <a:srgbClr val="FF0000"/>
                </a:solidFill>
                <a:latin typeface="Calibri (Body)"/>
              </a:rPr>
              <a:t>Interdisciplinary Research</a:t>
            </a:r>
          </a:p>
          <a:p>
            <a:pPr algn="ctr"/>
            <a:r>
              <a:rPr lang="en-US" sz="1950" b="1" u="sng" dirty="0">
                <a:solidFill>
                  <a:srgbClr val="FF0000"/>
                </a:solidFill>
                <a:latin typeface="Calibri (Body)"/>
              </a:rPr>
              <a:t>Undergraduate and Graduate Students</a:t>
            </a:r>
          </a:p>
          <a:p>
            <a:pPr algn="ctr"/>
            <a:endParaRPr lang="en-US" sz="1950" b="1" u="sng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+mn-lt"/>
              </a:rPr>
              <a:t>Atmospheric Physics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+mn-lt"/>
              </a:rPr>
              <a:t>Biology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+mn-lt"/>
              </a:rPr>
              <a:t>Engineering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+mn-lt"/>
              </a:rPr>
              <a:t>Chemical, Computer, Electrical and Mechanical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+mn-lt"/>
              </a:rPr>
              <a:t>Geography and Environmental Systems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+mn-lt"/>
              </a:rPr>
              <a:t>Math and Statistics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+mn-lt"/>
              </a:rPr>
              <a:t>Physics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+mn-lt"/>
              </a:rPr>
              <a:t>Public Policy</a:t>
            </a:r>
          </a:p>
        </p:txBody>
      </p:sp>
      <p:pic>
        <p:nvPicPr>
          <p:cNvPr id="19" name="Picture 2" descr="https://lidar.umbc.edu/files/2019/05/IMG_5297-300x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199" y="3498180"/>
            <a:ext cx="2153485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985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95;g595f2b1ef1_0_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1956" y="1280746"/>
            <a:ext cx="4959666" cy="34407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22313" y="685800"/>
            <a:ext cx="225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Field Campaigns</a:t>
            </a:r>
          </a:p>
        </p:txBody>
      </p:sp>
    </p:spTree>
    <p:extLst>
      <p:ext uri="{BB962C8B-B14F-4D97-AF65-F5344CB8AC3E}">
        <p14:creationId xmlns:p14="http://schemas.microsoft.com/office/powerpoint/2010/main" val="2664165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9" descr="A screenshot of a video g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399" y="585207"/>
            <a:ext cx="3801691" cy="269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0638" y="688440"/>
            <a:ext cx="3380790" cy="246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9"/>
          <p:cNvSpPr txBox="1"/>
          <p:nvPr/>
        </p:nvSpPr>
        <p:spPr>
          <a:xfrm>
            <a:off x="4638920" y="3239510"/>
            <a:ext cx="2651760" cy="1828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Ceilometer/Lidars</a:t>
            </a:r>
            <a:endParaRPr sz="135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9"/>
          <p:cNvSpPr/>
          <p:nvPr/>
        </p:nvSpPr>
        <p:spPr>
          <a:xfrm>
            <a:off x="7336221" y="3225785"/>
            <a:ext cx="1758306" cy="125418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Radar Wind Profiler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Piney Run, MD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Howard Univ./Beltsville, MD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Horn Point Laboratory, MD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Coming Soon Online: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SCAQ Management District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NJDEP/Rutgers Univ.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NASA JPL</a:t>
            </a:r>
            <a:endParaRPr sz="8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9"/>
          <p:cNvSpPr/>
          <p:nvPr/>
        </p:nvSpPr>
        <p:spPr>
          <a:xfrm>
            <a:off x="5355531" y="2801656"/>
            <a:ext cx="3005851" cy="26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https://alg.umbc.edu/ceilometer-network/</a:t>
            </a:r>
            <a:endParaRPr sz="12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9"/>
          <p:cNvSpPr/>
          <p:nvPr/>
        </p:nvSpPr>
        <p:spPr>
          <a:xfrm>
            <a:off x="5080638" y="580572"/>
            <a:ext cx="3380790" cy="22408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Ceilometer Network (</a:t>
            </a:r>
            <a:r>
              <a:rPr lang="en-US" sz="12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UMBC-EPA-NASA-NOAA</a:t>
            </a:r>
            <a:r>
              <a:rPr lang="en-US" sz="1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9"/>
          <p:cNvSpPr/>
          <p:nvPr/>
        </p:nvSpPr>
        <p:spPr>
          <a:xfrm>
            <a:off x="151339" y="3392163"/>
            <a:ext cx="4183429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Arial"/>
              <a:buChar char="•"/>
            </a:pPr>
            <a:r>
              <a:rPr lang="en-US" sz="135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Instrumentation: 	</a:t>
            </a:r>
            <a:endParaRPr/>
          </a:p>
          <a:p>
            <a:pPr marL="671513" marR="0" lvl="1" indent="-214312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Arial"/>
              <a:buChar char="•"/>
            </a:pPr>
            <a:r>
              <a:rPr lang="en-US" sz="1350" b="0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Ceilometer, PANDORA, Auto GC</a:t>
            </a:r>
            <a:endParaRPr/>
          </a:p>
          <a:p>
            <a:pPr marL="671513" marR="0" lvl="1" indent="-214312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Arial"/>
              <a:buChar char="•"/>
            </a:pPr>
            <a:r>
              <a:rPr lang="en-US" sz="1350" b="0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Ambient air database (met, PM</a:t>
            </a:r>
            <a:r>
              <a:rPr lang="en-US" sz="1350" b="0" i="0" u="none" strike="noStrike" cap="none" baseline="-250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2.5</a:t>
            </a:r>
            <a:r>
              <a:rPr lang="en-US" sz="1350" b="0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, O</a:t>
            </a:r>
            <a:r>
              <a:rPr lang="en-US" sz="1350" b="0" i="0" u="none" strike="noStrike" cap="none" baseline="-250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350" b="0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, NO</a:t>
            </a:r>
            <a:r>
              <a:rPr lang="en-US" sz="1350" b="0" i="0" u="none" strike="noStrike" cap="none" baseline="-250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350" b="0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, NOx, speciated VOCs) </a:t>
            </a:r>
            <a:endParaRPr/>
          </a:p>
          <a:p>
            <a:pPr marL="214313" marR="0" lvl="0" indent="-1762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endParaRPr sz="6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7213" marR="0" lvl="1" indent="-17621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Validation/verification satellite products and meteorological/air quality forecasts.</a:t>
            </a:r>
            <a:endParaRPr/>
          </a:p>
        </p:txBody>
      </p:sp>
      <p:sp>
        <p:nvSpPr>
          <p:cNvPr id="171" name="Google Shape;171;p9"/>
          <p:cNvSpPr/>
          <p:nvPr/>
        </p:nvSpPr>
        <p:spPr>
          <a:xfrm>
            <a:off x="2116183" y="93742"/>
            <a:ext cx="697834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dk1"/>
              </a:buClr>
              <a:buSzPts val="3600"/>
            </a:pPr>
            <a:r>
              <a:rPr lang="en-US" sz="1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UMBC-EPA-NASA-NOAA Ceilometer Network</a:t>
            </a:r>
          </a:p>
        </p:txBody>
      </p:sp>
      <p:graphicFrame>
        <p:nvGraphicFramePr>
          <p:cNvPr id="172" name="Google Shape;172;p9"/>
          <p:cNvGraphicFramePr/>
          <p:nvPr>
            <p:extLst>
              <p:ext uri="{D42A27DB-BD31-4B8C-83A1-F6EECF244321}">
                <p14:modId xmlns:p14="http://schemas.microsoft.com/office/powerpoint/2010/main" val="1347341775"/>
              </p:ext>
            </p:extLst>
          </p:nvPr>
        </p:nvGraphicFramePr>
        <p:xfrm>
          <a:off x="4638921" y="3501348"/>
          <a:ext cx="2651761" cy="1548410"/>
        </p:xfrm>
        <a:graphic>
          <a:graphicData uri="http://schemas.openxmlformats.org/drawingml/2006/table">
            <a:tbl>
              <a:tblPr>
                <a:noFill/>
                <a:tableStyleId>{8A16B12E-E423-4CF4-B129-9977A535B467}</a:tableStyleId>
              </a:tblPr>
              <a:tblGrid>
                <a:gridCol w="1037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5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CCNY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Fair Hill, MD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La Porte, TX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Howard Univ./Beltsville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Edgewood, MD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Lindon, UT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UMBC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Essex, MD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Jerome Mack, NV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Virginia Tech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Washington DC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Iqaluit, NU, CA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Providence, RI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Richmond, VA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Squamish, BC, CA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Londonberry, NH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Indianapolis, IN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Whitehorse, YK, CA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 dirty="0" err="1">
                          <a:solidFill>
                            <a:srgbClr val="0C343D"/>
                          </a:solidFill>
                        </a:rPr>
                        <a:t>Ardentsville</a:t>
                      </a:r>
                      <a:r>
                        <a:rPr lang="en-US" sz="800" u="none" strike="noStrike" cap="none" dirty="0">
                          <a:solidFill>
                            <a:srgbClr val="0C343D"/>
                          </a:solidFill>
                        </a:rPr>
                        <a:t>, PA</a:t>
                      </a:r>
                      <a:endParaRPr sz="800" b="0" i="0" u="none" strike="noStrike" cap="none" dirty="0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Rocky Flats North, CO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8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Bristol, PA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Konza Praire, KS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8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Philadelphia, PA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rgbClr val="0C343D"/>
                          </a:solidFill>
                        </a:rPr>
                        <a:t>Hawthorne, UT</a:t>
                      </a:r>
                      <a:endParaRPr sz="800" b="0" i="0" u="none" strike="noStrike" cap="none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 i="0" u="none" strike="noStrike" cap="none" dirty="0">
                        <a:solidFill>
                          <a:srgbClr val="0C343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CC9327C1-F2C1-4F2E-B0F3-AC1B10AA1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119" y="2433793"/>
            <a:ext cx="2755821" cy="241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2E56047-8775-4175-A180-4D4200344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879" y="2433793"/>
            <a:ext cx="2755820" cy="241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072F22F-633F-4095-B587-F16807338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6" y="2290295"/>
            <a:ext cx="28575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63A064B-44BC-4D6E-A016-87F2274C9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36" y="656651"/>
            <a:ext cx="5408466" cy="22764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9688E5-9B65-4250-8F64-D99C4B95A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295" y="670383"/>
            <a:ext cx="2911151" cy="226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957D8D-50C1-4E31-9E1F-B71E9C62E4EB}"/>
              </a:ext>
            </a:extLst>
          </p:cNvPr>
          <p:cNvSpPr txBox="1"/>
          <p:nvPr/>
        </p:nvSpPr>
        <p:spPr>
          <a:xfrm>
            <a:off x="391885" y="4504614"/>
            <a:ext cx="816428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Bristol, PA		          Londonderry, NH                                 Providence, RI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91F2F0-C54D-4151-9064-C57C0D062FDC}"/>
              </a:ext>
            </a:extLst>
          </p:cNvPr>
          <p:cNvSpPr txBox="1"/>
          <p:nvPr/>
        </p:nvSpPr>
        <p:spPr>
          <a:xfrm>
            <a:off x="2806869" y="62938"/>
            <a:ext cx="4594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California Wildfires Sept. 2020</a:t>
            </a:r>
          </a:p>
        </p:txBody>
      </p:sp>
    </p:spTree>
    <p:extLst>
      <p:ext uri="{BB962C8B-B14F-4D97-AF65-F5344CB8AC3E}">
        <p14:creationId xmlns:p14="http://schemas.microsoft.com/office/powerpoint/2010/main" val="4241845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9" name="Google Shape;179;p10"/>
          <p:cNvCxnSpPr/>
          <p:nvPr/>
        </p:nvCxnSpPr>
        <p:spPr>
          <a:xfrm>
            <a:off x="142177" y="519928"/>
            <a:ext cx="6941991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80" name="Google Shape;180;p10"/>
          <p:cNvSpPr/>
          <p:nvPr/>
        </p:nvSpPr>
        <p:spPr>
          <a:xfrm>
            <a:off x="2358121" y="33351"/>
            <a:ext cx="66788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Real-Time Visualizations and Data Archive</a:t>
            </a:r>
            <a:endParaRPr dirty="0"/>
          </a:p>
        </p:txBody>
      </p:sp>
      <p:sp>
        <p:nvSpPr>
          <p:cNvPr id="181" name="Google Shape;181;p10"/>
          <p:cNvSpPr/>
          <p:nvPr/>
        </p:nvSpPr>
        <p:spPr>
          <a:xfrm>
            <a:off x="0" y="955757"/>
            <a:ext cx="3439800" cy="2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www.alg.umbc.edu</a:t>
            </a:r>
            <a:r>
              <a:rPr lang="en-US" sz="1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/real-time-data-info/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2" name="Google Shape;182;p10"/>
          <p:cNvGrpSpPr/>
          <p:nvPr/>
        </p:nvGrpSpPr>
        <p:grpSpPr>
          <a:xfrm>
            <a:off x="85749" y="1219054"/>
            <a:ext cx="2060236" cy="2620327"/>
            <a:chOff x="107015" y="740849"/>
            <a:chExt cx="3200400" cy="4004071"/>
          </a:xfrm>
        </p:grpSpPr>
        <p:pic>
          <p:nvPicPr>
            <p:cNvPr id="183" name="Google Shape;183;p10" descr="A screenshot of a computer scree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7015" y="740849"/>
              <a:ext cx="3200400" cy="718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10" descr="A screenshot of a computer scree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0033" y="1417805"/>
              <a:ext cx="2743200" cy="18915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10" descr="A screenshot of a computer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0033" y="3309337"/>
              <a:ext cx="2743200" cy="13142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10"/>
            <p:cNvSpPr/>
            <p:nvPr/>
          </p:nvSpPr>
          <p:spPr>
            <a:xfrm>
              <a:off x="107015" y="740849"/>
              <a:ext cx="3200400" cy="4004071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7" name="Google Shape;187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4924" y="2992852"/>
            <a:ext cx="1932901" cy="215940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2" name="Google Shape;194;p11">
            <a:extLst>
              <a:ext uri="{FF2B5EF4-FFF2-40B4-BE49-F238E27FC236}">
                <a16:creationId xmlns:a16="http://schemas.microsoft.com/office/drawing/2014/main" id="{8CDC4637-89A0-1647-836C-CFC31B9201E8}"/>
              </a:ext>
            </a:extLst>
          </p:cNvPr>
          <p:cNvGrpSpPr/>
          <p:nvPr/>
        </p:nvGrpSpPr>
        <p:grpSpPr>
          <a:xfrm>
            <a:off x="2651013" y="1375289"/>
            <a:ext cx="2478494" cy="3554860"/>
            <a:chOff x="4603531" y="2811215"/>
            <a:chExt cx="5217951" cy="7935352"/>
          </a:xfrm>
        </p:grpSpPr>
        <p:pic>
          <p:nvPicPr>
            <p:cNvPr id="13" name="Google Shape;195;p11">
              <a:extLst>
                <a:ext uri="{FF2B5EF4-FFF2-40B4-BE49-F238E27FC236}">
                  <a16:creationId xmlns:a16="http://schemas.microsoft.com/office/drawing/2014/main" id="{0A27D305-08C2-5A46-BA3A-296C62A51EDF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603531" y="2811215"/>
              <a:ext cx="3563007" cy="3835181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4" name="Google Shape;196;p11">
              <a:extLst>
                <a:ext uri="{FF2B5EF4-FFF2-40B4-BE49-F238E27FC236}">
                  <a16:creationId xmlns:a16="http://schemas.microsoft.com/office/drawing/2014/main" id="{D475DF1D-C736-C54E-B0A7-BCD027530354}"/>
                </a:ext>
              </a:extLst>
            </p:cNvPr>
            <p:cNvSpPr/>
            <p:nvPr/>
          </p:nvSpPr>
          <p:spPr>
            <a:xfrm rot="19520933">
              <a:off x="5087613" y="5497789"/>
              <a:ext cx="3738527" cy="4522983"/>
            </a:xfrm>
            <a:prstGeom prst="trapezoid">
              <a:avLst>
                <a:gd name="adj" fmla="val 50000"/>
              </a:avLst>
            </a:prstGeom>
            <a:noFill/>
            <a:ln w="1905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50" tIns="34275" rIns="68550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" name="Google Shape;197;p11">
              <a:extLst>
                <a:ext uri="{FF2B5EF4-FFF2-40B4-BE49-F238E27FC236}">
                  <a16:creationId xmlns:a16="http://schemas.microsoft.com/office/drawing/2014/main" id="{0C5785A9-7490-2C45-A468-4242EF4BC2C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7919" t="8520" r="5327" b="5785"/>
            <a:stretch/>
          </p:blipFill>
          <p:spPr>
            <a:xfrm>
              <a:off x="5581691" y="8172012"/>
              <a:ext cx="4239791" cy="2574555"/>
            </a:xfrm>
            <a:prstGeom prst="rect">
              <a:avLst/>
            </a:prstGeom>
            <a:noFill/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6" name="Google Shape;199;p11">
            <a:extLst>
              <a:ext uri="{FF2B5EF4-FFF2-40B4-BE49-F238E27FC236}">
                <a16:creationId xmlns:a16="http://schemas.microsoft.com/office/drawing/2014/main" id="{165F8EA3-C825-2F4F-9A1B-9FFFB2A29A7A}"/>
              </a:ext>
            </a:extLst>
          </p:cNvPr>
          <p:cNvSpPr/>
          <p:nvPr/>
        </p:nvSpPr>
        <p:spPr>
          <a:xfrm>
            <a:off x="2730741" y="955756"/>
            <a:ext cx="3439800" cy="2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www.alg.umbc.edu</a:t>
            </a:r>
            <a:r>
              <a:rPr lang="en-US" sz="1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/archives/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374;p23">
            <a:extLst>
              <a:ext uri="{FF2B5EF4-FFF2-40B4-BE49-F238E27FC236}">
                <a16:creationId xmlns:a16="http://schemas.microsoft.com/office/drawing/2014/main" id="{83113385-7B5D-E648-9634-B40CB814047E}"/>
              </a:ext>
            </a:extLst>
          </p:cNvPr>
          <p:cNvSpPr/>
          <p:nvPr/>
        </p:nvSpPr>
        <p:spPr>
          <a:xfrm>
            <a:off x="5621251" y="746911"/>
            <a:ext cx="3304534" cy="1513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PBL Automated Outputs:</a:t>
            </a:r>
            <a:b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100" b="1" dirty="0"/>
          </a:p>
          <a:p>
            <a:pPr marL="285750" marR="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Cloud-base heights</a:t>
            </a:r>
            <a:endParaRPr sz="1050" dirty="0"/>
          </a:p>
          <a:p>
            <a:pPr marL="285750" marR="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Precipitation flags </a:t>
            </a:r>
            <a:endParaRPr sz="1050" dirty="0"/>
          </a:p>
          <a:p>
            <a:pPr marL="285750" marR="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Filtered PBL heights (NSL, RL, MLH)</a:t>
            </a:r>
            <a:endParaRPr sz="1050" dirty="0"/>
          </a:p>
          <a:p>
            <a:pPr marL="285750" marR="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Uncertainties for PBL heights</a:t>
            </a:r>
            <a:endParaRPr sz="1050" dirty="0"/>
          </a:p>
        </p:txBody>
      </p:sp>
      <p:pic>
        <p:nvPicPr>
          <p:cNvPr id="19" name="Google Shape;370;p23">
            <a:extLst>
              <a:ext uri="{FF2B5EF4-FFF2-40B4-BE49-F238E27FC236}">
                <a16:creationId xmlns:a16="http://schemas.microsoft.com/office/drawing/2014/main" id="{663B19B5-BA5E-834F-90B8-F7C3600A408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10054" y="2345007"/>
            <a:ext cx="3526931" cy="21785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0A8D98-EC1E-644E-9E06-7FE0141F4CA3}"/>
              </a:ext>
            </a:extLst>
          </p:cNvPr>
          <p:cNvSpPr txBox="1"/>
          <p:nvPr/>
        </p:nvSpPr>
        <p:spPr>
          <a:xfrm>
            <a:off x="5382781" y="4623572"/>
            <a:ext cx="3884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Caicedo</a:t>
            </a:r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 et al. (2020) </a:t>
            </a:r>
            <a:r>
              <a:rPr lang="en-US" sz="1100" u="sng" dirty="0">
                <a:latin typeface="Calibri Light" panose="020F0302020204030204" pitchFamily="34" charset="0"/>
                <a:cs typeface="Calibri Light" panose="020F0302020204030204" pitchFamily="34" charset="0"/>
                <a:hlinkClick r:id="rId10"/>
              </a:rPr>
              <a:t>https://doi.org/10.1175/JTECH-D-20-0050.1</a:t>
            </a:r>
            <a:endParaRPr lang="en-US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8C53F-BEDC-6349-9C98-5ED49BD9E03D}"/>
              </a:ext>
            </a:extLst>
          </p:cNvPr>
          <p:cNvSpPr txBox="1"/>
          <p:nvPr/>
        </p:nvSpPr>
        <p:spPr>
          <a:xfrm>
            <a:off x="545830" y="685806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Real-Time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C09229-B4EF-DE44-AD9D-55BE2B7E6D53}"/>
              </a:ext>
            </a:extLst>
          </p:cNvPr>
          <p:cNvSpPr txBox="1"/>
          <p:nvPr/>
        </p:nvSpPr>
        <p:spPr>
          <a:xfrm>
            <a:off x="3142971" y="677229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Archive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9561" y="809014"/>
            <a:ext cx="6754439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2100" b="1" u="sng" spc="-41" dirty="0">
                <a:solidFill>
                  <a:schemeClr val="accent5"/>
                </a:solidFill>
              </a:rPr>
              <a:t>Lead Institution</a:t>
            </a:r>
          </a:p>
          <a:p>
            <a:pPr algn="ctr">
              <a:lnSpc>
                <a:spcPts val="1950"/>
              </a:lnSpc>
            </a:pPr>
            <a:endParaRPr lang="en-US" sz="2100" b="1" u="sng" spc="-41" dirty="0"/>
          </a:p>
          <a:p>
            <a:pPr algn="ctr">
              <a:lnSpc>
                <a:spcPts val="1950"/>
              </a:lnSpc>
            </a:pPr>
            <a:r>
              <a:rPr lang="en-US" sz="2100" spc="-41" dirty="0"/>
              <a:t>City College of New York, NY </a:t>
            </a:r>
          </a:p>
          <a:p>
            <a:pPr algn="ctr">
              <a:lnSpc>
                <a:spcPts val="1950"/>
              </a:lnSpc>
            </a:pPr>
            <a:endParaRPr lang="en-US" sz="2100" spc="-41" dirty="0"/>
          </a:p>
          <a:p>
            <a:pPr algn="ctr">
              <a:lnSpc>
                <a:spcPts val="1950"/>
              </a:lnSpc>
            </a:pPr>
            <a:r>
              <a:rPr lang="en-US" sz="2100" b="1" u="sng" spc="-41" dirty="0">
                <a:solidFill>
                  <a:schemeClr val="accent5"/>
                </a:solidFill>
              </a:rPr>
              <a:t>Partner Institutions</a:t>
            </a:r>
          </a:p>
          <a:p>
            <a:pPr algn="ctr">
              <a:lnSpc>
                <a:spcPts val="1950"/>
              </a:lnSpc>
            </a:pPr>
            <a:endParaRPr lang="en-US" sz="2100" u="sng" spc="-41" dirty="0">
              <a:solidFill>
                <a:schemeClr val="accent5"/>
              </a:solidFill>
            </a:endParaRPr>
          </a:p>
          <a:p>
            <a:pPr algn="ctr">
              <a:lnSpc>
                <a:spcPts val="1950"/>
              </a:lnSpc>
            </a:pPr>
            <a:r>
              <a:rPr lang="en-US" sz="2100" spc="-41" dirty="0"/>
              <a:t>Hampton University, VA</a:t>
            </a:r>
          </a:p>
          <a:p>
            <a:pPr algn="ctr">
              <a:lnSpc>
                <a:spcPts val="1950"/>
              </a:lnSpc>
            </a:pPr>
            <a:endParaRPr lang="en-US" sz="2100" spc="-41" dirty="0"/>
          </a:p>
          <a:p>
            <a:pPr algn="ctr">
              <a:lnSpc>
                <a:spcPts val="1950"/>
              </a:lnSpc>
            </a:pPr>
            <a:r>
              <a:rPr lang="en-US" sz="2100" spc="-41" dirty="0">
                <a:cs typeface="Calibri"/>
              </a:rPr>
              <a:t>San Diego State University, CA</a:t>
            </a:r>
          </a:p>
          <a:p>
            <a:pPr algn="ctr">
              <a:lnSpc>
                <a:spcPts val="1950"/>
              </a:lnSpc>
            </a:pPr>
            <a:endParaRPr lang="en-US" sz="2100" spc="-41" dirty="0">
              <a:cs typeface="Calibri"/>
            </a:endParaRPr>
          </a:p>
          <a:p>
            <a:pPr algn="ctr">
              <a:lnSpc>
                <a:spcPts val="1950"/>
              </a:lnSpc>
            </a:pPr>
            <a:r>
              <a:rPr lang="en-US" sz="2100" spc="-41" dirty="0"/>
              <a:t>University of Maryland Baltimore County, MD</a:t>
            </a:r>
          </a:p>
          <a:p>
            <a:pPr algn="ctr">
              <a:lnSpc>
                <a:spcPts val="1950"/>
              </a:lnSpc>
            </a:pPr>
            <a:endParaRPr lang="en-US" sz="2100" spc="-41" dirty="0"/>
          </a:p>
          <a:p>
            <a:pPr algn="ctr">
              <a:lnSpc>
                <a:spcPts val="1950"/>
              </a:lnSpc>
            </a:pPr>
            <a:r>
              <a:rPr lang="en-US" sz="2100" spc="-41" dirty="0">
                <a:cs typeface="Calibri"/>
              </a:rPr>
              <a:t>University of Puerto Rico, Mayaguez, PR</a:t>
            </a:r>
          </a:p>
          <a:p>
            <a:pPr algn="ctr">
              <a:lnSpc>
                <a:spcPts val="1950"/>
              </a:lnSpc>
            </a:pPr>
            <a:endParaRPr lang="en-US" sz="2100" spc="-41" dirty="0">
              <a:cs typeface="Calibri"/>
            </a:endParaRPr>
          </a:p>
          <a:p>
            <a:pPr algn="ctr">
              <a:lnSpc>
                <a:spcPts val="1950"/>
              </a:lnSpc>
            </a:pPr>
            <a:r>
              <a:rPr lang="en-US" sz="2100" spc="-41" dirty="0"/>
              <a:t>University of Texas, El Paso, TX</a:t>
            </a:r>
            <a:endParaRPr lang="en-US" sz="2100" dirty="0">
              <a:cs typeface="Calibri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BBA13AB-1DF1-4393-8096-747421349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53" y="1903446"/>
            <a:ext cx="2424171" cy="118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08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252851" y="1072328"/>
            <a:ext cx="1908871" cy="43219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950"/>
              </a:lnSpc>
              <a:buNone/>
            </a:pPr>
            <a:r>
              <a:rPr lang="en-US" sz="1800" b="1" u="sng" dirty="0">
                <a:solidFill>
                  <a:srgbClr val="C00000"/>
                </a:solidFill>
                <a:latin typeface="Calibri"/>
                <a:cs typeface="Calibri"/>
              </a:rPr>
              <a:t>Coastal Resilience</a:t>
            </a:r>
          </a:p>
        </p:txBody>
      </p:sp>
      <p:sp>
        <p:nvSpPr>
          <p:cNvPr id="3" name="Text Placeholder 8"/>
          <p:cNvSpPr txBox="1">
            <a:spLocks/>
          </p:cNvSpPr>
          <p:nvPr/>
        </p:nvSpPr>
        <p:spPr>
          <a:xfrm>
            <a:off x="277860" y="1440775"/>
            <a:ext cx="1900310" cy="25146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200" b="1" dirty="0"/>
              <a:t>Coastal Observations</a:t>
            </a:r>
          </a:p>
          <a:p>
            <a:pPr marL="214313" indent="-214313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200" b="1" dirty="0"/>
              <a:t>Advanced Modeling</a:t>
            </a:r>
          </a:p>
          <a:p>
            <a:pPr marL="214313" indent="-214313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200" b="1" dirty="0"/>
              <a:t>Environmental Assessment</a:t>
            </a:r>
          </a:p>
          <a:p>
            <a:pPr marL="214313" indent="-214313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200" b="1" dirty="0"/>
              <a:t>Socio-economic Assessment</a:t>
            </a:r>
          </a:p>
          <a:p>
            <a:pPr marL="214313" indent="-214313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200" b="1" dirty="0"/>
              <a:t>Mitigation of Stressors</a:t>
            </a: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2130627" y="1079058"/>
            <a:ext cx="2284301" cy="43219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950"/>
              </a:lnSpc>
              <a:buNone/>
            </a:pPr>
            <a:r>
              <a:rPr lang="en-US" sz="18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Atmospheric Hazards</a:t>
            </a:r>
          </a:p>
        </p:txBody>
      </p:sp>
      <p:sp>
        <p:nvSpPr>
          <p:cNvPr id="5" name="Text Placeholder 9"/>
          <p:cNvSpPr txBox="1">
            <a:spLocks/>
          </p:cNvSpPr>
          <p:nvPr/>
        </p:nvSpPr>
        <p:spPr>
          <a:xfrm>
            <a:off x="2192288" y="1422608"/>
            <a:ext cx="2284300" cy="253359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b="1" dirty="0"/>
              <a:t>Air Quality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b="1" dirty="0"/>
              <a:t>Wind Energy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b="1" dirty="0"/>
              <a:t>Heat Stress and Urban Modeling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b="1" dirty="0"/>
              <a:t>Numerical Weather Forecasting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b="1" dirty="0"/>
              <a:t>Severe Storm Prediction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b="1" dirty="0"/>
              <a:t>Remote Sensing and </a:t>
            </a:r>
            <a:r>
              <a:rPr lang="en-US" sz="1200" b="1" dirty="0" err="1"/>
              <a:t>Enviromental</a:t>
            </a:r>
            <a:r>
              <a:rPr lang="en-US" sz="1200" b="1" dirty="0"/>
              <a:t> Technology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575" dirty="0">
              <a:solidFill>
                <a:schemeClr val="accent5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575" dirty="0">
              <a:solidFill>
                <a:schemeClr val="accent5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575" dirty="0">
              <a:solidFill>
                <a:schemeClr val="accent5"/>
              </a:solidFill>
            </a:endParaRP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5695368" y="1071920"/>
            <a:ext cx="3705119" cy="43219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950"/>
              </a:lnSpc>
              <a:buNone/>
            </a:pPr>
            <a:r>
              <a:rPr lang="en-US" sz="1950" b="1" u="sng" dirty="0">
                <a:solidFill>
                  <a:srgbClr val="C00000"/>
                </a:solidFill>
                <a:latin typeface="Calibri"/>
                <a:cs typeface="Calibri"/>
              </a:rPr>
              <a:t>Social Science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648510" y="983681"/>
            <a:ext cx="1675991" cy="43219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50"/>
              </a:lnSpc>
            </a:pPr>
            <a:endParaRPr lang="en-US" sz="1800" dirty="0">
              <a:solidFill>
                <a:schemeClr val="accent5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1" name="Text Placeholder 10"/>
          <p:cNvSpPr txBox="1">
            <a:spLocks/>
          </p:cNvSpPr>
          <p:nvPr/>
        </p:nvSpPr>
        <p:spPr>
          <a:xfrm>
            <a:off x="4446171" y="1694141"/>
            <a:ext cx="2423747" cy="2628900"/>
          </a:xfrm>
          <a:prstGeom prst="rect">
            <a:avLst/>
          </a:prstGeom>
        </p:spPr>
        <p:txBody>
          <a:bodyPr vert="horz" lIns="68580" tIns="34290" rIns="68580" bIns="34290" numCol="1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b="1" dirty="0"/>
              <a:t>Vulnerability Assessment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b="1" dirty="0"/>
              <a:t>Socioeconomic Impact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b="1" dirty="0"/>
              <a:t>Unified Prediction System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b="1" dirty="0"/>
              <a:t>Natural Hazards Protection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b="1" dirty="0"/>
              <a:t>Climate Adaptation,  Mitigation and Drivers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200" dirty="0">
              <a:solidFill>
                <a:schemeClr val="accent5"/>
              </a:solidFill>
            </a:endParaRPr>
          </a:p>
        </p:txBody>
      </p:sp>
      <p:sp>
        <p:nvSpPr>
          <p:cNvPr id="12" name="Text Placeholder 7"/>
          <p:cNvSpPr txBox="1">
            <a:spLocks/>
          </p:cNvSpPr>
          <p:nvPr/>
        </p:nvSpPr>
        <p:spPr>
          <a:xfrm>
            <a:off x="4353317" y="1221082"/>
            <a:ext cx="2171700" cy="43219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50"/>
              </a:lnSpc>
            </a:pPr>
            <a:r>
              <a:rPr lang="en-US" sz="1800" b="1" u="sng" dirty="0">
                <a:solidFill>
                  <a:srgbClr val="C00000"/>
                </a:solidFill>
                <a:latin typeface="Calibri"/>
                <a:cs typeface="Calibri"/>
              </a:rPr>
              <a:t>Water Prediction &amp; Ecosystem Services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3908641" y="1609453"/>
            <a:ext cx="1567850" cy="2185135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50" dirty="0">
              <a:solidFill>
                <a:schemeClr val="accent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2376" y="55200"/>
            <a:ext cx="26308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NOAA CESSRST</a:t>
            </a:r>
          </a:p>
          <a:p>
            <a:endParaRPr lang="en-US" sz="24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FF88A3-850B-44C0-9992-C15048ED0E62}"/>
              </a:ext>
            </a:extLst>
          </p:cNvPr>
          <p:cNvSpPr/>
          <p:nvPr/>
        </p:nvSpPr>
        <p:spPr>
          <a:xfrm>
            <a:off x="6756932" y="142260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tx1"/>
                </a:solidFill>
                <a:latin typeface="+mn-lt"/>
              </a:rPr>
              <a:t>Public Health</a:t>
            </a:r>
          </a:p>
          <a:p>
            <a:endParaRPr lang="en-US" sz="1200" b="1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tx1"/>
                </a:solidFill>
                <a:latin typeface="+mn-lt"/>
              </a:rPr>
              <a:t>Planning and Policy</a:t>
            </a:r>
          </a:p>
          <a:p>
            <a:endParaRPr lang="en-US" sz="1200" b="1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tx1"/>
                </a:solidFill>
                <a:latin typeface="+mn-lt"/>
              </a:rPr>
              <a:t>Population Science</a:t>
            </a:r>
          </a:p>
          <a:p>
            <a:endParaRPr lang="en-US" sz="1200" b="1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tx1"/>
                </a:solidFill>
              </a:rPr>
              <a:t>Environmental Economics</a:t>
            </a:r>
          </a:p>
          <a:p>
            <a:endParaRPr lang="en-US" sz="1200" b="1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tx1"/>
                </a:solidFill>
              </a:rPr>
              <a:t>Sustainability Science</a:t>
            </a:r>
          </a:p>
          <a:p>
            <a:endParaRPr lang="en-US" sz="1200" b="1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tx1"/>
                </a:solidFill>
              </a:rPr>
              <a:t>Risk Communication</a:t>
            </a:r>
          </a:p>
          <a:p>
            <a:r>
              <a:rPr lang="en-US" sz="1200" b="1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BA0545-4A36-4125-84D0-78E886B4F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264" y="4138138"/>
            <a:ext cx="2758753" cy="85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50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753186" y="726830"/>
            <a:ext cx="5915025" cy="3708488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25" u="sng" dirty="0">
              <a:solidFill>
                <a:schemeClr val="tx1"/>
              </a:solidFill>
            </a:endParaRP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tx1"/>
                </a:solidFill>
              </a:rPr>
              <a:t>Eligibility</a:t>
            </a:r>
          </a:p>
          <a:p>
            <a:pPr marL="942975" lvl="2" indent="-257175" algn="l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tx1"/>
                </a:solidFill>
              </a:rPr>
              <a:t>NOAA-CESSRST Institution</a:t>
            </a:r>
          </a:p>
          <a:p>
            <a:pPr marL="942975" lvl="2" indent="-257175" algn="l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tx1"/>
                </a:solidFill>
              </a:rPr>
              <a:t>U.S. Citizen</a:t>
            </a:r>
          </a:p>
          <a:p>
            <a:pPr marL="942975" lvl="2" indent="-257175" algn="l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tx1"/>
                </a:solidFill>
              </a:rPr>
              <a:t>GPA: 3.0 or greater </a:t>
            </a:r>
            <a:r>
              <a:rPr lang="en-US" sz="1538" dirty="0">
                <a:solidFill>
                  <a:schemeClr val="tx1"/>
                </a:solidFill>
              </a:rPr>
              <a:t>ea. semester</a:t>
            </a:r>
          </a:p>
          <a:p>
            <a:pPr marL="771525" lvl="2" indent="-257175" algn="l">
              <a:buFont typeface="Arial" panose="020B0604020202020204" pitchFamily="34" charset="0"/>
              <a:buChar char="•"/>
            </a:pPr>
            <a:endParaRPr lang="en-US" sz="1650" dirty="0">
              <a:solidFill>
                <a:schemeClr val="tx1"/>
              </a:solidFill>
            </a:endParaRPr>
          </a:p>
          <a:p>
            <a:pPr marL="257175" lvl="2" indent="-257175" algn="l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tx1"/>
                </a:solidFill>
              </a:rPr>
              <a:t>Benefits</a:t>
            </a:r>
          </a:p>
          <a:p>
            <a:pPr marL="514350" lvl="3" indent="-257175" algn="l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tx1"/>
                </a:solidFill>
              </a:rPr>
              <a:t>Undergraduate</a:t>
            </a:r>
          </a:p>
          <a:p>
            <a:pPr marL="771525" lvl="4" indent="-257175" algn="l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tx1"/>
                </a:solidFill>
              </a:rPr>
              <a:t>A minimum of $12,000 a year for-up to 2 years</a:t>
            </a:r>
          </a:p>
          <a:p>
            <a:pPr marL="1028700" lvl="5" indent="-257175" algn="l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tx1"/>
                </a:solidFill>
              </a:rPr>
              <a:t>Tuition, Stipend and Travel</a:t>
            </a:r>
          </a:p>
          <a:p>
            <a:pPr marL="771525" lvl="4" indent="-257175" algn="l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tx1"/>
                </a:solidFill>
              </a:rPr>
              <a:t>Summer internship at NOAA National Laboratories</a:t>
            </a:r>
          </a:p>
          <a:p>
            <a:pPr marL="771525" lvl="4" indent="-257175" algn="l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tx1"/>
                </a:solidFill>
              </a:rPr>
              <a:t>National Conferences</a:t>
            </a:r>
          </a:p>
          <a:p>
            <a:pPr marL="771525" lvl="4" indent="-257175" algn="l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tx1"/>
                </a:solidFill>
              </a:rPr>
              <a:t>Exposure to career paths at NOAA federal, state or local agencies and industries alike.</a:t>
            </a:r>
          </a:p>
          <a:p>
            <a:pPr marL="514350" lvl="4" algn="l"/>
            <a:endParaRPr lang="en-US" sz="15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39" y="2588796"/>
            <a:ext cx="1697869" cy="12469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7" y="1552881"/>
            <a:ext cx="1853330" cy="1200150"/>
          </a:xfrm>
          <a:prstGeom prst="rect">
            <a:avLst/>
          </a:prstGeom>
        </p:spPr>
      </p:pic>
      <p:pic>
        <p:nvPicPr>
          <p:cNvPr id="14" name="Picture 3" descr="C:\Users\Scott\Documents\UMBC-postdoc\JCET_appointment\STC\OC_map_merged_halfTrans1.jpg"/>
          <p:cNvPicPr>
            <a:picLocks noChangeAspect="1" noChangeArrowheads="1"/>
          </p:cNvPicPr>
          <p:nvPr/>
        </p:nvPicPr>
        <p:blipFill>
          <a:blip r:embed="rId4" cstate="print"/>
          <a:srcRect l="27660" t="17724" r="30638" b="11380"/>
          <a:stretch>
            <a:fillRect/>
          </a:stretch>
        </p:blipFill>
        <p:spPr bwMode="auto">
          <a:xfrm>
            <a:off x="1529985" y="2675475"/>
            <a:ext cx="1378476" cy="123781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101600" dist="50800" dir="2700000" algn="tl" rotWithShape="0">
              <a:prstClr val="black"/>
            </a:outerShdw>
          </a:effectLst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A94D9E20-0B7A-4974-84EC-E9151A1F1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85" y="721411"/>
            <a:ext cx="2004624" cy="831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20235A-8E6C-409F-B56E-A4CE1A0D5FDD}"/>
              </a:ext>
            </a:extLst>
          </p:cNvPr>
          <p:cNvSpPr txBox="1"/>
          <p:nvPr/>
        </p:nvSpPr>
        <p:spPr>
          <a:xfrm>
            <a:off x="2908461" y="83326"/>
            <a:ext cx="4987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Undergraduate Research Opportunities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6D7589-CC5C-45C8-ABC7-B04A86805A90}"/>
              </a:ext>
            </a:extLst>
          </p:cNvPr>
          <p:cNvSpPr/>
          <p:nvPr/>
        </p:nvSpPr>
        <p:spPr>
          <a:xfrm>
            <a:off x="541175" y="4619773"/>
            <a:ext cx="77630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1525" lvl="4" indent="-257175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https://www.cessrst.org/apply/noaa-cessrst-application-overview</a:t>
            </a:r>
          </a:p>
        </p:txBody>
      </p:sp>
    </p:spTree>
    <p:extLst>
      <p:ext uri="{BB962C8B-B14F-4D97-AF65-F5344CB8AC3E}">
        <p14:creationId xmlns:p14="http://schemas.microsoft.com/office/powerpoint/2010/main" val="3804851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1308</Words>
  <Application>Microsoft Office PowerPoint</Application>
  <PresentationFormat>On-screen Show (16:9)</PresentationFormat>
  <Paragraphs>252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Wingdings</vt:lpstr>
      <vt:lpstr>Arial</vt:lpstr>
      <vt:lpstr>Calibri (Body)</vt:lpstr>
      <vt:lpstr>Source Sans Pro SemiBold</vt:lpstr>
      <vt:lpstr>Calibri Light</vt:lpstr>
      <vt:lpstr>proxima_nova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2021 CESSRST Summer Bridge Program</vt:lpstr>
      <vt:lpstr>NOAA Undergraduate Scholarship Program</vt:lpstr>
      <vt:lpstr>NOAA Ernest F. Hollings Scholarship Program</vt:lpstr>
      <vt:lpstr>Student Airborne Science Activation for  Minority Serving Institutions   </vt:lpstr>
      <vt:lpstr>PowerPoint Presentation</vt:lpstr>
      <vt:lpstr>NASA Student Airborne Research Program</vt:lpstr>
      <vt:lpstr>PowerPoint Presentation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Lord</dc:creator>
  <cp:lastModifiedBy>Ruben Delgado</cp:lastModifiedBy>
  <cp:revision>36</cp:revision>
  <dcterms:created xsi:type="dcterms:W3CDTF">2019-02-27T15:38:32Z</dcterms:created>
  <dcterms:modified xsi:type="dcterms:W3CDTF">2020-10-28T16:05:17Z</dcterms:modified>
</cp:coreProperties>
</file>