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Playfair Display"/>
      <p:regular r:id="rId10"/>
      <p:bold r:id="rId11"/>
      <p:italic r:id="rId12"/>
      <p:boldItalic r:id="rId13"/>
    </p:embeddedFont>
    <p:embeddedFont>
      <p:font typeface="Montserrat"/>
      <p:regular r:id="rId14"/>
      <p:bold r:id="rId15"/>
      <p:italic r:id="rId16"/>
      <p:boldItalic r:id="rId17"/>
    </p:embeddedFont>
    <p:embeddedFont>
      <p:font typeface="Oswald"/>
      <p:regular r:id="rId18"/>
      <p:bold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PlayfairDisplay-bold.fntdata"/><Relationship Id="rId10" Type="http://schemas.openxmlformats.org/officeDocument/2006/relationships/font" Target="fonts/PlayfairDisplay-regular.fntdata"/><Relationship Id="rId13" Type="http://schemas.openxmlformats.org/officeDocument/2006/relationships/font" Target="fonts/PlayfairDisplay-boldItalic.fntdata"/><Relationship Id="rId12" Type="http://schemas.openxmlformats.org/officeDocument/2006/relationships/font" Target="fonts/PlayfairDisplay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ontserrat-bold.fntdata"/><Relationship Id="rId14" Type="http://schemas.openxmlformats.org/officeDocument/2006/relationships/font" Target="fonts/Montserrat-regular.fntdata"/><Relationship Id="rId17" Type="http://schemas.openxmlformats.org/officeDocument/2006/relationships/font" Target="fonts/Montserrat-boldItalic.fntdata"/><Relationship Id="rId16" Type="http://schemas.openxmlformats.org/officeDocument/2006/relationships/font" Target="fonts/Montserrat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Oswald-bold.fntdata"/><Relationship Id="rId6" Type="http://schemas.openxmlformats.org/officeDocument/2006/relationships/slide" Target="slides/slide1.xml"/><Relationship Id="rId18" Type="http://schemas.openxmlformats.org/officeDocument/2006/relationships/font" Target="fonts/Oswald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52c147134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52c147134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52c147134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52c147134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 Events Count as Social Events!! Also make sure to pick up an EWeek Shirt! They were made by our very own Sanya :)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52c147134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52c147134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accent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3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pop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forms.gle/G9akgZH1hkqjVhSa9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684C5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Tau Beta Pi GBM #4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February 14, 2020</a:t>
            </a:r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5939150" y="4013350"/>
            <a:ext cx="825900" cy="704100"/>
          </a:xfrm>
          <a:prstGeom prst="heart">
            <a:avLst/>
          </a:prstGeom>
          <a:solidFill>
            <a:srgbClr val="F684C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3"/>
          <p:cNvSpPr/>
          <p:nvPr/>
        </p:nvSpPr>
        <p:spPr>
          <a:xfrm>
            <a:off x="5939150" y="400550"/>
            <a:ext cx="825900" cy="704100"/>
          </a:xfrm>
          <a:prstGeom prst="heart">
            <a:avLst/>
          </a:prstGeom>
          <a:solidFill>
            <a:srgbClr val="F684C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Reminders</a:t>
            </a:r>
            <a:endParaRPr/>
          </a:p>
        </p:txBody>
      </p:sp>
      <p:sp>
        <p:nvSpPr>
          <p:cNvPr id="67" name="Google Shape;67;p1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Active Requirements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5 Social Hours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5 Service Hours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Attend GBMs and Initiations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Join Tau Beta Pi myUMBC Group</a:t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4"/>
          <p:cNvSpPr/>
          <p:nvPr/>
        </p:nvSpPr>
        <p:spPr>
          <a:xfrm>
            <a:off x="8113075" y="374963"/>
            <a:ext cx="825900" cy="704100"/>
          </a:xfrm>
          <a:prstGeom prst="heart">
            <a:avLst/>
          </a:prstGeom>
          <a:solidFill>
            <a:srgbClr val="F684C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1375" y="88225"/>
            <a:ext cx="3838152" cy="4967053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/>
          <p:nvPr/>
        </p:nvSpPr>
        <p:spPr>
          <a:xfrm>
            <a:off x="6814250" y="167500"/>
            <a:ext cx="825900" cy="704100"/>
          </a:xfrm>
          <a:prstGeom prst="heart">
            <a:avLst/>
          </a:prstGeom>
          <a:solidFill>
            <a:srgbClr val="F684C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5"/>
          <p:cNvSpPr/>
          <p:nvPr/>
        </p:nvSpPr>
        <p:spPr>
          <a:xfrm>
            <a:off x="1660750" y="167500"/>
            <a:ext cx="825900" cy="704100"/>
          </a:xfrm>
          <a:prstGeom prst="heart">
            <a:avLst/>
          </a:prstGeom>
          <a:solidFill>
            <a:srgbClr val="F684C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5"/>
          <p:cNvSpPr/>
          <p:nvPr/>
        </p:nvSpPr>
        <p:spPr>
          <a:xfrm>
            <a:off x="1660750" y="4351175"/>
            <a:ext cx="825900" cy="704100"/>
          </a:xfrm>
          <a:prstGeom prst="heart">
            <a:avLst/>
          </a:prstGeom>
          <a:solidFill>
            <a:srgbClr val="F684C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5"/>
          <p:cNvSpPr/>
          <p:nvPr/>
        </p:nvSpPr>
        <p:spPr>
          <a:xfrm>
            <a:off x="6831150" y="4351175"/>
            <a:ext cx="825900" cy="704100"/>
          </a:xfrm>
          <a:prstGeom prst="heart">
            <a:avLst/>
          </a:prstGeom>
          <a:solidFill>
            <a:srgbClr val="F684C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Keeping Track of Hours</a:t>
            </a:r>
            <a:endParaRPr/>
          </a:p>
        </p:txBody>
      </p:sp>
      <p:sp>
        <p:nvSpPr>
          <p:cNvPr id="83" name="Google Shape;83;p16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Please fill out the google form for approved </a:t>
            </a:r>
            <a:r>
              <a:rPr lang="en" sz="2400">
                <a:solidFill>
                  <a:srgbClr val="000000"/>
                </a:solidFill>
              </a:rPr>
              <a:t>social</a:t>
            </a:r>
            <a:r>
              <a:rPr lang="en" sz="2400">
                <a:solidFill>
                  <a:srgbClr val="000000"/>
                </a:solidFill>
              </a:rPr>
              <a:t> and any service events that are not TBP hosted.</a:t>
            </a:r>
            <a:endParaRPr sz="2400">
              <a:solidFill>
                <a:srgbClr val="000000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 u="sng">
                <a:solidFill>
                  <a:srgbClr val="1155CC"/>
                </a:solidFill>
                <a:hlinkClick r:id="rId3"/>
              </a:rPr>
              <a:t>https://forms.gle/G9akgZH1hkqjVhSa9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We will still have sign-in sheets at our events! </a:t>
            </a:r>
            <a:r>
              <a:rPr lang="en" sz="2800">
                <a:solidFill>
                  <a:srgbClr val="000000"/>
                </a:solidFill>
              </a:rPr>
              <a:t> 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6"/>
          <p:cNvSpPr/>
          <p:nvPr/>
        </p:nvSpPr>
        <p:spPr>
          <a:xfrm>
            <a:off x="8101875" y="374963"/>
            <a:ext cx="825900" cy="704100"/>
          </a:xfrm>
          <a:prstGeom prst="heart">
            <a:avLst/>
          </a:prstGeom>
          <a:solidFill>
            <a:srgbClr val="F684C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op">
  <a:themeElements>
    <a:clrScheme name="Pop">
      <a:dk1>
        <a:srgbClr val="F684C5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F9D58"/>
      </a:accent4>
      <a:accent5>
        <a:srgbClr val="D1014C"/>
      </a:accent5>
      <a:accent6>
        <a:srgbClr val="9C27B0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