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77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4724400" y="0"/>
            <a:ext cx="3012140" cy="5140547"/>
          </a:xfrm>
          <a:custGeom>
            <a:avLst/>
            <a:gdLst/>
            <a:ahLst/>
            <a:cxnLst/>
            <a:rect l="0" t="0" r="0" b="0"/>
            <a:pathLst>
              <a:path w="3012141" h="6854064" extrusionOk="0">
                <a:moveTo>
                  <a:pt x="2623817" y="0"/>
                </a:moveTo>
                <a:lnTo>
                  <a:pt x="2791741" y="608783"/>
                </a:lnTo>
                <a:lnTo>
                  <a:pt x="1826176" y="1301537"/>
                </a:lnTo>
                <a:lnTo>
                  <a:pt x="2130539" y="2466623"/>
                </a:lnTo>
                <a:lnTo>
                  <a:pt x="1175470" y="3190866"/>
                </a:lnTo>
                <a:lnTo>
                  <a:pt x="1469337" y="4355952"/>
                </a:lnTo>
                <a:lnTo>
                  <a:pt x="493277" y="5080194"/>
                </a:lnTo>
                <a:lnTo>
                  <a:pt x="808135" y="6255776"/>
                </a:lnTo>
                <a:lnTo>
                  <a:pt x="0" y="6854064"/>
                </a:lnTo>
                <a:lnTo>
                  <a:pt x="388325" y="6854064"/>
                </a:lnTo>
                <a:lnTo>
                  <a:pt x="1007545" y="6308258"/>
                </a:lnTo>
                <a:lnTo>
                  <a:pt x="713678" y="5122179"/>
                </a:lnTo>
                <a:lnTo>
                  <a:pt x="1679242" y="4408433"/>
                </a:lnTo>
                <a:lnTo>
                  <a:pt x="1364384" y="3232851"/>
                </a:lnTo>
                <a:lnTo>
                  <a:pt x="2361435" y="2498112"/>
                </a:lnTo>
                <a:lnTo>
                  <a:pt x="2015091" y="1343522"/>
                </a:lnTo>
                <a:lnTo>
                  <a:pt x="3012141" y="608783"/>
                </a:lnTo>
                <a:lnTo>
                  <a:pt x="2833722" y="0"/>
                </a:lnTo>
              </a:path>
            </a:pathLst>
          </a:custGeom>
          <a:solidFill>
            <a:schemeClr val="dk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grpSp>
        <p:nvGrpSpPr>
          <p:cNvPr id="11" name="Shape 11"/>
          <p:cNvGrpSpPr/>
          <p:nvPr/>
        </p:nvGrpSpPr>
        <p:grpSpPr>
          <a:xfrm>
            <a:off x="4571999" y="0"/>
            <a:ext cx="4546600" cy="5143499"/>
            <a:chOff x="1447" y="0"/>
            <a:chExt cx="2863" cy="4319"/>
          </a:xfrm>
        </p:grpSpPr>
        <p:sp>
          <p:nvSpPr>
            <p:cNvPr id="12" name="Shape 12"/>
            <p:cNvSpPr/>
            <p:nvPr/>
          </p:nvSpPr>
          <p:spPr>
            <a:xfrm>
              <a:off x="1447" y="0"/>
              <a:ext cx="1885" cy="4319"/>
            </a:xfrm>
            <a:custGeom>
              <a:avLst/>
              <a:gdLst/>
              <a:ahLst/>
              <a:cxnLst/>
              <a:rect l="0" t="0" r="0" b="0"/>
              <a:pathLst>
                <a:path w="1886" h="4320" extrusionOk="0">
                  <a:moveTo>
                    <a:pt x="1719" y="0"/>
                  </a:moveTo>
                  <a:lnTo>
                    <a:pt x="1813" y="357"/>
                  </a:lnTo>
                  <a:lnTo>
                    <a:pt x="1194" y="805"/>
                  </a:lnTo>
                  <a:lnTo>
                    <a:pt x="1393" y="1544"/>
                  </a:lnTo>
                  <a:lnTo>
                    <a:pt x="777" y="1991"/>
                  </a:lnTo>
                  <a:lnTo>
                    <a:pt x="972" y="2734"/>
                  </a:lnTo>
                  <a:lnTo>
                    <a:pt x="355" y="3178"/>
                  </a:lnTo>
                  <a:lnTo>
                    <a:pt x="554" y="3921"/>
                  </a:lnTo>
                  <a:lnTo>
                    <a:pt x="0" y="4320"/>
                  </a:lnTo>
                  <a:lnTo>
                    <a:pt x="109" y="4320"/>
                  </a:lnTo>
                  <a:lnTo>
                    <a:pt x="623" y="3948"/>
                  </a:lnTo>
                  <a:lnTo>
                    <a:pt x="430" y="3205"/>
                  </a:lnTo>
                  <a:lnTo>
                    <a:pt x="1045" y="2761"/>
                  </a:lnTo>
                  <a:lnTo>
                    <a:pt x="850" y="2018"/>
                  </a:lnTo>
                  <a:lnTo>
                    <a:pt x="1468" y="1572"/>
                  </a:lnTo>
                  <a:lnTo>
                    <a:pt x="1271" y="830"/>
                  </a:lnTo>
                  <a:lnTo>
                    <a:pt x="1886" y="386"/>
                  </a:lnTo>
                  <a:lnTo>
                    <a:pt x="1788" y="0"/>
                  </a:lnTo>
                  <a:lnTo>
                    <a:pt x="1719" y="0"/>
                  </a:lnTo>
                  <a:close/>
                </a:path>
              </a:pathLst>
            </a:custGeom>
            <a:solidFill>
              <a:srgbClr val="A6412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>
              <a:off x="1559" y="0"/>
              <a:ext cx="1978" cy="4319"/>
            </a:xfrm>
            <a:custGeom>
              <a:avLst/>
              <a:gdLst/>
              <a:ahLst/>
              <a:cxnLst/>
              <a:rect l="0" t="0" r="0" b="0"/>
              <a:pathLst>
                <a:path w="1979" h="4320" extrusionOk="0">
                  <a:moveTo>
                    <a:pt x="1673" y="0"/>
                  </a:moveTo>
                  <a:lnTo>
                    <a:pt x="1777" y="382"/>
                  </a:lnTo>
                  <a:lnTo>
                    <a:pt x="1160" y="830"/>
                  </a:lnTo>
                  <a:lnTo>
                    <a:pt x="1357" y="1570"/>
                  </a:lnTo>
                  <a:lnTo>
                    <a:pt x="743" y="2016"/>
                  </a:lnTo>
                  <a:lnTo>
                    <a:pt x="936" y="2759"/>
                  </a:lnTo>
                  <a:lnTo>
                    <a:pt x="319" y="3204"/>
                  </a:lnTo>
                  <a:lnTo>
                    <a:pt x="517" y="3947"/>
                  </a:lnTo>
                  <a:lnTo>
                    <a:pt x="0" y="4320"/>
                  </a:lnTo>
                  <a:lnTo>
                    <a:pt x="304" y="4320"/>
                  </a:lnTo>
                  <a:lnTo>
                    <a:pt x="717" y="4025"/>
                  </a:lnTo>
                  <a:lnTo>
                    <a:pt x="521" y="3280"/>
                  </a:lnTo>
                  <a:lnTo>
                    <a:pt x="1136" y="2836"/>
                  </a:lnTo>
                  <a:lnTo>
                    <a:pt x="941" y="2093"/>
                  </a:lnTo>
                  <a:lnTo>
                    <a:pt x="1559" y="1648"/>
                  </a:lnTo>
                  <a:lnTo>
                    <a:pt x="1362" y="905"/>
                  </a:lnTo>
                  <a:lnTo>
                    <a:pt x="1979" y="461"/>
                  </a:lnTo>
                  <a:lnTo>
                    <a:pt x="1859" y="0"/>
                  </a:lnTo>
                  <a:lnTo>
                    <a:pt x="1673" y="0"/>
                  </a:lnTo>
                  <a:close/>
                </a:path>
              </a:pathLst>
            </a:custGeom>
            <a:solidFill>
              <a:srgbClr val="384452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4" name="Shape 14"/>
            <p:cNvSpPr/>
            <p:nvPr/>
          </p:nvSpPr>
          <p:spPr>
            <a:xfrm>
              <a:off x="2090" y="0"/>
              <a:ext cx="1805" cy="4319"/>
            </a:xfrm>
            <a:custGeom>
              <a:avLst/>
              <a:gdLst/>
              <a:ahLst/>
              <a:cxnLst/>
              <a:rect l="0" t="0" r="0" b="0"/>
              <a:pathLst>
                <a:path w="1806" h="4320" extrusionOk="0">
                  <a:moveTo>
                    <a:pt x="1462" y="0"/>
                  </a:moveTo>
                  <a:lnTo>
                    <a:pt x="1604" y="510"/>
                  </a:lnTo>
                  <a:lnTo>
                    <a:pt x="987" y="958"/>
                  </a:lnTo>
                  <a:lnTo>
                    <a:pt x="1183" y="1696"/>
                  </a:lnTo>
                  <a:lnTo>
                    <a:pt x="570" y="2142"/>
                  </a:lnTo>
                  <a:lnTo>
                    <a:pt x="764" y="2885"/>
                  </a:lnTo>
                  <a:lnTo>
                    <a:pt x="147" y="3329"/>
                  </a:lnTo>
                  <a:lnTo>
                    <a:pt x="344" y="4072"/>
                  </a:lnTo>
                  <a:lnTo>
                    <a:pt x="0" y="4320"/>
                  </a:lnTo>
                  <a:lnTo>
                    <a:pt x="304" y="4320"/>
                  </a:lnTo>
                  <a:lnTo>
                    <a:pt x="544" y="4151"/>
                  </a:lnTo>
                  <a:lnTo>
                    <a:pt x="349" y="3406"/>
                  </a:lnTo>
                  <a:lnTo>
                    <a:pt x="965" y="2961"/>
                  </a:lnTo>
                  <a:lnTo>
                    <a:pt x="768" y="2220"/>
                  </a:lnTo>
                  <a:lnTo>
                    <a:pt x="1385" y="1776"/>
                  </a:lnTo>
                  <a:lnTo>
                    <a:pt x="1189" y="1031"/>
                  </a:lnTo>
                  <a:lnTo>
                    <a:pt x="1806" y="586"/>
                  </a:lnTo>
                  <a:lnTo>
                    <a:pt x="1647" y="0"/>
                  </a:lnTo>
                  <a:lnTo>
                    <a:pt x="1462" y="0"/>
                  </a:lnTo>
                  <a:close/>
                </a:path>
              </a:pathLst>
            </a:custGeom>
            <a:solidFill>
              <a:srgbClr val="F68C1F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" name="Shape 15"/>
            <p:cNvSpPr/>
            <p:nvPr/>
          </p:nvSpPr>
          <p:spPr>
            <a:xfrm>
              <a:off x="2463" y="0"/>
              <a:ext cx="1847" cy="4319"/>
            </a:xfrm>
            <a:custGeom>
              <a:avLst/>
              <a:gdLst/>
              <a:ahLst/>
              <a:cxnLst/>
              <a:rect l="0" t="0" r="0" b="0"/>
              <a:pathLst>
                <a:path w="1848" h="4320" extrusionOk="0">
                  <a:moveTo>
                    <a:pt x="1311" y="0"/>
                  </a:moveTo>
                  <a:lnTo>
                    <a:pt x="1475" y="606"/>
                  </a:lnTo>
                  <a:lnTo>
                    <a:pt x="856" y="1055"/>
                  </a:lnTo>
                  <a:lnTo>
                    <a:pt x="1054" y="1794"/>
                  </a:lnTo>
                  <a:lnTo>
                    <a:pt x="439" y="2240"/>
                  </a:lnTo>
                  <a:lnTo>
                    <a:pt x="634" y="2981"/>
                  </a:lnTo>
                  <a:lnTo>
                    <a:pt x="16" y="3428"/>
                  </a:lnTo>
                  <a:lnTo>
                    <a:pt x="215" y="4169"/>
                  </a:lnTo>
                  <a:lnTo>
                    <a:pt x="0" y="4320"/>
                  </a:lnTo>
                  <a:lnTo>
                    <a:pt x="570" y="4320"/>
                  </a:lnTo>
                  <a:lnTo>
                    <a:pt x="584" y="4304"/>
                  </a:lnTo>
                  <a:lnTo>
                    <a:pt x="391" y="3570"/>
                  </a:lnTo>
                  <a:lnTo>
                    <a:pt x="1005" y="3118"/>
                  </a:lnTo>
                  <a:lnTo>
                    <a:pt x="810" y="2380"/>
                  </a:lnTo>
                  <a:lnTo>
                    <a:pt x="1422" y="1936"/>
                  </a:lnTo>
                  <a:lnTo>
                    <a:pt x="1229" y="1193"/>
                  </a:lnTo>
                  <a:lnTo>
                    <a:pt x="1848" y="743"/>
                  </a:lnTo>
                  <a:lnTo>
                    <a:pt x="1650" y="0"/>
                  </a:lnTo>
                  <a:lnTo>
                    <a:pt x="1311" y="0"/>
                  </a:lnTo>
                  <a:close/>
                </a:path>
              </a:pathLst>
            </a:custGeom>
            <a:solidFill>
              <a:srgbClr val="A4BDC0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685800" y="746438"/>
            <a:ext cx="5258700" cy="1158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SzPct val="100000"/>
              <a:defRPr sz="4800"/>
            </a:lvl1pPr>
            <a:lvl2pPr>
              <a:spcBef>
                <a:spcPts val="0"/>
              </a:spcBef>
              <a:buSzPct val="100000"/>
              <a:defRPr sz="4800"/>
            </a:lvl2pPr>
            <a:lvl3pPr>
              <a:spcBef>
                <a:spcPts val="0"/>
              </a:spcBef>
              <a:buSzPct val="100000"/>
              <a:defRPr sz="4800"/>
            </a:lvl3pPr>
            <a:lvl4pPr>
              <a:spcBef>
                <a:spcPts val="0"/>
              </a:spcBef>
              <a:buSzPct val="100000"/>
              <a:defRPr sz="4800"/>
            </a:lvl4pPr>
            <a:lvl5pPr>
              <a:spcBef>
                <a:spcPts val="0"/>
              </a:spcBef>
              <a:buSzPct val="100000"/>
              <a:defRPr sz="4800"/>
            </a:lvl5pPr>
            <a:lvl6pPr>
              <a:spcBef>
                <a:spcPts val="0"/>
              </a:spcBef>
              <a:buSzPct val="100000"/>
              <a:defRPr sz="4800"/>
            </a:lvl6pPr>
            <a:lvl7pPr>
              <a:spcBef>
                <a:spcPts val="0"/>
              </a:spcBef>
              <a:buSzPct val="100000"/>
              <a:defRPr sz="4800"/>
            </a:lvl7pPr>
            <a:lvl8pPr>
              <a:spcBef>
                <a:spcPts val="0"/>
              </a:spcBef>
              <a:buSzPct val="100000"/>
              <a:defRPr sz="4800"/>
            </a:lvl8pPr>
            <a:lvl9pPr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685800" y="1986416"/>
            <a:ext cx="5258700" cy="772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None/>
              <a:defRPr/>
            </a:lvl1pPr>
            <a:lvl2pPr>
              <a:spcBef>
                <a:spcPts val="0"/>
              </a:spcBef>
              <a:buSzPct val="100000"/>
              <a:buNone/>
              <a:defRPr sz="3000"/>
            </a:lvl2pPr>
            <a:lvl3pPr>
              <a:spcBef>
                <a:spcPts val="0"/>
              </a:spcBef>
              <a:buSzPct val="100000"/>
              <a:buNone/>
              <a:defRPr sz="3000"/>
            </a:lvl3pPr>
            <a:lvl4pPr>
              <a:spcBef>
                <a:spcPts val="0"/>
              </a:spcBef>
              <a:buSzPct val="100000"/>
              <a:buNone/>
              <a:defRPr sz="3000"/>
            </a:lvl4pPr>
            <a:lvl5pPr>
              <a:spcBef>
                <a:spcPts val="0"/>
              </a:spcBef>
              <a:buSzPct val="100000"/>
              <a:buNone/>
              <a:defRPr sz="3000"/>
            </a:lvl5pPr>
            <a:lvl6pPr>
              <a:spcBef>
                <a:spcPts val="0"/>
              </a:spcBef>
              <a:buSzPct val="100000"/>
              <a:buNone/>
              <a:defRPr sz="3000"/>
            </a:lvl6pPr>
            <a:lvl7pPr>
              <a:spcBef>
                <a:spcPts val="0"/>
              </a:spcBef>
              <a:buSzPct val="100000"/>
              <a:buNone/>
              <a:defRPr sz="3000"/>
            </a:lvl7pPr>
            <a:lvl8pPr>
              <a:spcBef>
                <a:spcPts val="0"/>
              </a:spcBef>
              <a:buSzPct val="100000"/>
              <a:buNone/>
              <a:defRPr sz="3000"/>
            </a:lvl8pPr>
            <a:lvl9pPr>
              <a:spcBef>
                <a:spcPts val="0"/>
              </a:spcBef>
              <a:buSzPct val="100000"/>
              <a:buNone/>
              <a:defRPr sz="3000"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pPr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/>
        </p:nvSpPr>
        <p:spPr>
          <a:xfrm rot="-5400000">
            <a:off x="6431898" y="2431398"/>
            <a:ext cx="904306" cy="4519896"/>
          </a:xfrm>
          <a:custGeom>
            <a:avLst/>
            <a:gdLst/>
            <a:ahLst/>
            <a:cxnLst/>
            <a:rect l="0" t="0" r="0" b="0"/>
            <a:pathLst>
              <a:path w="1205742" h="4519897" extrusionOk="0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pPr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/>
          <p:nvPr/>
        </p:nvSpPr>
        <p:spPr>
          <a:xfrm rot="-5400000">
            <a:off x="6431898" y="2431398"/>
            <a:ext cx="904306" cy="4519896"/>
          </a:xfrm>
          <a:custGeom>
            <a:avLst/>
            <a:gdLst/>
            <a:ahLst/>
            <a:cxnLst/>
            <a:rect l="0" t="0" r="0" b="0"/>
            <a:pathLst>
              <a:path w="1205742" h="4519897" extrusionOk="0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rgbClr val="A5BDC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>
                <a:solidFill>
                  <a:srgbClr val="A64128"/>
                </a:solidFill>
              </a:defRPr>
            </a:lvl1pPr>
            <a:lvl2pPr>
              <a:spcBef>
                <a:spcPts val="0"/>
              </a:spcBef>
              <a:defRPr>
                <a:solidFill>
                  <a:srgbClr val="A64128"/>
                </a:solidFill>
              </a:defRPr>
            </a:lvl2pPr>
            <a:lvl3pPr>
              <a:spcBef>
                <a:spcPts val="0"/>
              </a:spcBef>
              <a:defRPr>
                <a:solidFill>
                  <a:srgbClr val="A64128"/>
                </a:solidFill>
              </a:defRPr>
            </a:lvl3pPr>
            <a:lvl4pPr>
              <a:spcBef>
                <a:spcPts val="0"/>
              </a:spcBef>
              <a:defRPr>
                <a:solidFill>
                  <a:srgbClr val="A64128"/>
                </a:solidFill>
              </a:defRPr>
            </a:lvl4pPr>
            <a:lvl5pPr>
              <a:spcBef>
                <a:spcPts val="0"/>
              </a:spcBef>
              <a:defRPr>
                <a:solidFill>
                  <a:srgbClr val="A64128"/>
                </a:solidFill>
              </a:defRPr>
            </a:lvl5pPr>
            <a:lvl6pPr>
              <a:spcBef>
                <a:spcPts val="0"/>
              </a:spcBef>
              <a:defRPr>
                <a:solidFill>
                  <a:srgbClr val="A64128"/>
                </a:solidFill>
              </a:defRPr>
            </a:lvl6pPr>
            <a:lvl7pPr>
              <a:spcBef>
                <a:spcPts val="0"/>
              </a:spcBef>
              <a:defRPr>
                <a:solidFill>
                  <a:srgbClr val="A64128"/>
                </a:solidFill>
              </a:defRPr>
            </a:lvl7pPr>
            <a:lvl8pPr>
              <a:spcBef>
                <a:spcPts val="0"/>
              </a:spcBef>
              <a:defRPr>
                <a:solidFill>
                  <a:srgbClr val="A64128"/>
                </a:solidFill>
              </a:defRPr>
            </a:lvl8pPr>
            <a:lvl9pPr>
              <a:spcBef>
                <a:spcPts val="0"/>
              </a:spcBef>
              <a:defRPr>
                <a:solidFill>
                  <a:srgbClr val="A64128"/>
                </a:solidFill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2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pPr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2" name="Shape 32"/>
          <p:cNvSpPr/>
          <p:nvPr/>
        </p:nvSpPr>
        <p:spPr>
          <a:xfrm rot="-5400000">
            <a:off x="6431898" y="2431398"/>
            <a:ext cx="904306" cy="4519896"/>
          </a:xfrm>
          <a:custGeom>
            <a:avLst/>
            <a:gdLst/>
            <a:ahLst/>
            <a:cxnLst/>
            <a:rect l="0" t="0" r="0" b="0"/>
            <a:pathLst>
              <a:path w="1205742" h="4519897" extrusionOk="0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pPr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4406309"/>
            <a:ext cx="8229600" cy="519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Clr>
                <a:schemeClr val="dk1"/>
              </a:buClr>
              <a:buSzPct val="100000"/>
              <a:buNone/>
              <a:defRPr sz="1800" b="1">
                <a:solidFill>
                  <a:schemeClr val="dk1"/>
                </a:solidFill>
              </a:defRPr>
            </a:lvl1pPr>
          </a:lstStyle>
          <a:p>
            <a:endParaRPr/>
          </a:p>
        </p:txBody>
      </p:sp>
      <p:sp>
        <p:nvSpPr>
          <p:cNvPr id="36" name="Shape 36"/>
          <p:cNvSpPr/>
          <p:nvPr/>
        </p:nvSpPr>
        <p:spPr>
          <a:xfrm rot="10800000">
            <a:off x="7938258" y="0"/>
            <a:ext cx="1205741" cy="3389922"/>
          </a:xfrm>
          <a:custGeom>
            <a:avLst/>
            <a:gdLst/>
            <a:ahLst/>
            <a:cxnLst/>
            <a:rect l="0" t="0" r="0" b="0"/>
            <a:pathLst>
              <a:path w="1205742" h="4519897" extrusionOk="0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/>
          <p:nvPr/>
        </p:nvSpPr>
        <p:spPr>
          <a:xfrm rot="5400000">
            <a:off x="1807794" y="-1807795"/>
            <a:ext cx="904306" cy="4519896"/>
          </a:xfrm>
          <a:custGeom>
            <a:avLst/>
            <a:gdLst/>
            <a:ahLst/>
            <a:cxnLst/>
            <a:rect l="0" t="0" r="0" b="0"/>
            <a:pathLst>
              <a:path w="1205742" h="4519897" extrusionOk="0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pPr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 rot="-5400000">
            <a:off x="6431898" y="2431398"/>
            <a:ext cx="904306" cy="4519896"/>
          </a:xfrm>
          <a:custGeom>
            <a:avLst/>
            <a:gdLst/>
            <a:ahLst/>
            <a:cxnLst/>
            <a:rect l="0" t="0" r="0" b="0"/>
            <a:pathLst>
              <a:path w="1205742" h="4519897" extrusionOk="0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pPr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/>
        </p:nvSpPr>
        <p:spPr>
          <a:xfrm>
            <a:off x="0" y="1753577"/>
            <a:ext cx="1205741" cy="3389922"/>
          </a:xfrm>
          <a:custGeom>
            <a:avLst/>
            <a:gdLst/>
            <a:ahLst/>
            <a:cxnLst/>
            <a:rect l="0" t="0" r="0" b="0"/>
            <a:pathLst>
              <a:path w="1205742" h="4519897" extrusionOk="0">
                <a:moveTo>
                  <a:pt x="924" y="0"/>
                </a:moveTo>
                <a:cubicBezTo>
                  <a:pt x="6351" y="1497993"/>
                  <a:pt x="-3772" y="3021904"/>
                  <a:pt x="1655" y="4519897"/>
                </a:cubicBezTo>
                <a:lnTo>
                  <a:pt x="831272" y="4518403"/>
                </a:lnTo>
                <a:lnTo>
                  <a:pt x="1205742" y="3850819"/>
                </a:lnTo>
                <a:lnTo>
                  <a:pt x="359114" y="3126246"/>
                </a:lnTo>
                <a:lnTo>
                  <a:pt x="880116" y="2173718"/>
                </a:lnTo>
                <a:lnTo>
                  <a:pt x="49768" y="1449145"/>
                </a:lnTo>
                <a:lnTo>
                  <a:pt x="562630" y="480334"/>
                </a:lnTo>
                <a:lnTo>
                  <a:pt x="92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Font typeface="Trebuchet MS"/>
              <a:buNone/>
              <a:defRPr sz="3600" b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600"/>
              </a:spcBef>
              <a:buClr>
                <a:schemeClr val="dk2"/>
              </a:buClr>
              <a:buSzPct val="100000"/>
              <a:buFont typeface="Trebuchet MS"/>
              <a:defRPr sz="3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>
              <a:spcBef>
                <a:spcPts val="480"/>
              </a:spcBef>
              <a:buClr>
                <a:schemeClr val="dk2"/>
              </a:buClr>
              <a:buSzPct val="100000"/>
              <a:buFont typeface="Trebuchet MS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>
              <a:spcBef>
                <a:spcPts val="480"/>
              </a:spcBef>
              <a:buClr>
                <a:schemeClr val="dk2"/>
              </a:buClr>
              <a:buSzPct val="100000"/>
              <a:buFont typeface="Trebuchet MS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>
              <a:spcBef>
                <a:spcPts val="360"/>
              </a:spcBef>
              <a:buClr>
                <a:schemeClr val="dk2"/>
              </a:buClr>
              <a:buSzPct val="100000"/>
              <a:buFont typeface="Trebuchet MS"/>
              <a:defRPr sz="1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pPr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ctrTitle"/>
          </p:nvPr>
        </p:nvSpPr>
        <p:spPr>
          <a:xfrm>
            <a:off x="714575" y="724850"/>
            <a:ext cx="5571900" cy="11586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First GBM of 2015!</a:t>
            </a:r>
          </a:p>
        </p:txBody>
      </p:sp>
      <p:sp>
        <p:nvSpPr>
          <p:cNvPr id="44" name="Shape 44"/>
          <p:cNvSpPr txBox="1">
            <a:spLocks noGrp="1"/>
          </p:cNvSpPr>
          <p:nvPr>
            <p:ph type="subTitle" idx="1"/>
          </p:nvPr>
        </p:nvSpPr>
        <p:spPr>
          <a:xfrm>
            <a:off x="685800" y="1986416"/>
            <a:ext cx="5258700" cy="772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Tau Beta Pi - 2/11/2015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T-Shirts Still Available 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Available for $10 cash please</a:t>
            </a:r>
          </a:p>
          <a:p>
            <a:pPr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/>
              <a:t>**Wear it to GBMs**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1278750" y="212525"/>
            <a:ext cx="6586499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"/>
              <a:t>Next GBM = Next WEDNESDAY</a:t>
            </a:r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2268150" y="1730900"/>
            <a:ext cx="4607699" cy="19973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algn="ctr" rtl="0">
              <a:spcBef>
                <a:spcPts val="0"/>
              </a:spcBef>
              <a:buNone/>
            </a:pPr>
            <a:r>
              <a:rPr lang="en"/>
              <a:t>Food &amp; Ratification Ballot</a:t>
            </a:r>
          </a:p>
          <a:p>
            <a:pPr algn="ctr" rtl="0">
              <a:spcBef>
                <a:spcPts val="0"/>
              </a:spcBef>
              <a:buNone/>
            </a:pPr>
            <a:endParaRPr/>
          </a:p>
          <a:p>
            <a:pPr algn="ctr">
              <a:spcBef>
                <a:spcPts val="0"/>
              </a:spcBef>
              <a:buNone/>
            </a:pPr>
            <a:r>
              <a:rPr lang="en"/>
              <a:t>ITE 102 - 12:00pm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TBP News </a:t>
            </a:r>
          </a:p>
        </p:txBody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# of Initiates from Fall 2013: 12</a:t>
            </a:r>
          </a:p>
          <a:p>
            <a:pPr lvl="0" indent="457200" rtl="0">
              <a:spcBef>
                <a:spcPts val="0"/>
              </a:spcBef>
              <a:buNone/>
            </a:pPr>
            <a:r>
              <a:rPr lang="en"/>
              <a:t># of Initiates from Fall 2014: 36!!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Far exceeded National goal of doubling 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	the number of initiates!!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TBP - Active Status</a:t>
            </a:r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5 Social hours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5 Service hours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Attend Initiation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Engineer’s Week!</a:t>
            </a:r>
          </a:p>
        </p:txBody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T-shirts - $5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Keychains!!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Social Hours 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Service Hours </a:t>
            </a:r>
          </a:p>
          <a:p>
            <a:pPr marL="914400" lvl="1" indent="-381000" rtl="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FIRST Lego League (FLL)</a:t>
            </a:r>
          </a:p>
          <a:p>
            <a:pPr marL="1371600" lvl="2" indent="-381000" rtl="0">
              <a:spcBef>
                <a:spcPts val="0"/>
              </a:spcBef>
              <a:buClr>
                <a:schemeClr val="dk2"/>
              </a:buClr>
              <a:buSzPct val="80000"/>
              <a:buFont typeface="Wingdings"/>
              <a:buChar char="§"/>
            </a:pPr>
            <a:r>
              <a:rPr lang="en"/>
              <a:t>Contact Prof. Gurganus - jmedof1@umbc.edu</a:t>
            </a:r>
          </a:p>
          <a:p>
            <a:pPr marL="457200" lvl="0" indent="-41910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Schedule of Events...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Shape 67"/>
          <p:cNvPicPr preferRelativeResize="0"/>
          <p:nvPr/>
        </p:nvPicPr>
        <p:blipFill rotWithShape="1">
          <a:blip r:embed="rId3">
            <a:alphaModFix/>
          </a:blip>
          <a:srcRect l="586" t="28418"/>
          <a:stretch/>
        </p:blipFill>
        <p:spPr>
          <a:xfrm>
            <a:off x="788812" y="560400"/>
            <a:ext cx="7566374" cy="40226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Social Events!</a:t>
            </a:r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502225" y="984575"/>
            <a:ext cx="8229600" cy="4023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2400" b="1"/>
              <a:t>2/13 - Roller Skating - 7 to 11 PM</a:t>
            </a:r>
          </a:p>
          <a:p>
            <a:pPr rtl="0">
              <a:spcBef>
                <a:spcPts val="0"/>
              </a:spcBef>
              <a:buNone/>
            </a:pPr>
            <a:r>
              <a:rPr lang="en" sz="2400" b="1"/>
              <a:t>	</a:t>
            </a:r>
            <a:r>
              <a:rPr lang="en" sz="2400"/>
              <a:t>Pasadena Roller Skating Center</a:t>
            </a:r>
          </a:p>
          <a:p>
            <a:pPr rtl="0">
              <a:spcBef>
                <a:spcPts val="0"/>
              </a:spcBef>
              <a:buNone/>
            </a:pPr>
            <a:r>
              <a:rPr lang="en" sz="2400" b="1"/>
              <a:t>2/23 to 2/27 - Engineer’s Week Events</a:t>
            </a:r>
          </a:p>
          <a:p>
            <a:pPr indent="457200" rtl="0">
              <a:spcBef>
                <a:spcPts val="0"/>
              </a:spcBef>
              <a:buNone/>
            </a:pPr>
            <a:r>
              <a:rPr lang="en" sz="2400"/>
              <a:t>2/23 - Kick off Speaker</a:t>
            </a:r>
          </a:p>
          <a:p>
            <a:pPr indent="457200" rtl="0">
              <a:spcBef>
                <a:spcPts val="0"/>
              </a:spcBef>
              <a:buNone/>
            </a:pPr>
            <a:r>
              <a:rPr lang="en" sz="2400"/>
              <a:t>2/24 - Game Night</a:t>
            </a:r>
          </a:p>
          <a:p>
            <a:pPr indent="457200" rtl="0">
              <a:spcBef>
                <a:spcPts val="0"/>
              </a:spcBef>
              <a:buNone/>
            </a:pPr>
            <a:r>
              <a:rPr lang="en" sz="2400"/>
              <a:t>2/25 - Panel/Networking Event</a:t>
            </a:r>
          </a:p>
          <a:p>
            <a:pPr indent="457200" rtl="0">
              <a:spcBef>
                <a:spcPts val="0"/>
              </a:spcBef>
              <a:buNone/>
            </a:pPr>
            <a:r>
              <a:rPr lang="en" sz="2400"/>
              <a:t>2/26 - Closing Speaker</a:t>
            </a:r>
          </a:p>
          <a:p>
            <a:pPr indent="457200" rtl="0">
              <a:spcBef>
                <a:spcPts val="0"/>
              </a:spcBef>
              <a:buNone/>
            </a:pPr>
            <a:r>
              <a:rPr lang="en" sz="2400"/>
              <a:t>2/27 - Competitions</a:t>
            </a:r>
          </a:p>
          <a:p>
            <a:pPr indent="457200" rtl="0">
              <a:spcBef>
                <a:spcPts val="0"/>
              </a:spcBef>
              <a:buNone/>
            </a:pPr>
            <a:r>
              <a:rPr lang="en" sz="2000" b="1"/>
              <a:t>**Max of 3 social hours for all events during Engineer’s Week**</a:t>
            </a:r>
          </a:p>
          <a:p>
            <a:pPr>
              <a:spcBef>
                <a:spcPts val="0"/>
              </a:spcBef>
              <a:buNone/>
            </a:pPr>
            <a:endParaRPr b="1"/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More Social Events!</a:t>
            </a:r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457200" y="1063375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2400" b="1"/>
              <a:t>UMBC Movies</a:t>
            </a:r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1800" u="sng"/>
              <a:t>Big Hero 6</a:t>
            </a:r>
            <a:r>
              <a:rPr lang="en" sz="1800"/>
              <a:t>  2/19 - 2/21</a:t>
            </a:r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1800" u="sng"/>
              <a:t>Boyhood</a:t>
            </a:r>
            <a:r>
              <a:rPr lang="en" sz="1800"/>
              <a:t>  2/26 - 2/28</a:t>
            </a:r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1800" u="sng"/>
              <a:t>Interstellar</a:t>
            </a:r>
            <a:r>
              <a:rPr lang="en" sz="1800"/>
              <a:t>  3/5 - 3/7</a:t>
            </a:r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1800" u="sng"/>
              <a:t>The Hobbit: Battle of the Five Armies</a:t>
            </a:r>
            <a:r>
              <a:rPr lang="en" sz="1800"/>
              <a:t>  3/26 - 3/28</a:t>
            </a:r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1800" u="sng"/>
              <a:t>LOTR: The Trilogy</a:t>
            </a:r>
            <a:r>
              <a:rPr lang="en" sz="1800"/>
              <a:t>  4/2 - 4/4</a:t>
            </a:r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1800" u="sng"/>
              <a:t>Into the Woods</a:t>
            </a:r>
            <a:r>
              <a:rPr lang="en" sz="1800"/>
              <a:t>  4/9 - 4/11</a:t>
            </a:r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1800" u="sng"/>
              <a:t>American Sniper</a:t>
            </a:r>
            <a:r>
              <a:rPr lang="en" sz="1800"/>
              <a:t>  4/16 - 4/18</a:t>
            </a:r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sz="1800" u="sng"/>
              <a:t>Night at the Museum: Secret of the Tomb</a:t>
            </a:r>
            <a:r>
              <a:rPr lang="en" sz="1800"/>
              <a:t>  5/7 - 5/9</a:t>
            </a:r>
          </a:p>
          <a:p>
            <a:pPr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400" b="1"/>
              <a:t>Game Night (TBD)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2400" b="1"/>
              <a:t>Laser Tag (TBD)</a:t>
            </a:r>
          </a:p>
          <a:p>
            <a:pPr rtl="0">
              <a:spcBef>
                <a:spcPts val="0"/>
              </a:spcBef>
              <a:buNone/>
            </a:pPr>
            <a:endParaRPr b="1"/>
          </a:p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Tutoring</a:t>
            </a:r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Char char="-"/>
            </a:pPr>
            <a:r>
              <a:rPr lang="en"/>
              <a:t>ENME 110, 303, 304, 320, 360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Char char="-"/>
            </a:pPr>
            <a:r>
              <a:rPr lang="en"/>
              <a:t>CMPE 212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Char char="-"/>
            </a:pPr>
            <a:r>
              <a:rPr lang="en"/>
              <a:t>ENES 101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Char char="-"/>
            </a:pPr>
            <a:r>
              <a:rPr lang="en"/>
              <a:t>Great way to get service hours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marL="457200" lvl="0" indent="-419100">
              <a:spcBef>
                <a:spcPts val="0"/>
              </a:spcBef>
              <a:buClr>
                <a:schemeClr val="dk2"/>
              </a:buClr>
              <a:buSzPct val="100000"/>
              <a:buFont typeface="Trebuchet MS"/>
              <a:buChar char="-"/>
            </a:pPr>
            <a:r>
              <a:rPr lang="en"/>
              <a:t>Don’t forget to fill out the poll!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Ratification Ballot</a:t>
            </a:r>
          </a:p>
        </p:txBody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National Constitution &amp; Bylaws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Deadline: April 1st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Need ratification by ALL active members</a:t>
            </a:r>
          </a:p>
          <a:p>
            <a:pPr marL="457200" lvl="0" indent="-4191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/>
              <a:t>GBM next Wednesday, 11/18</a:t>
            </a:r>
          </a:p>
          <a:p>
            <a:pPr lvl="0" indent="457200" rtl="0">
              <a:spcBef>
                <a:spcPts val="0"/>
              </a:spcBef>
              <a:buNone/>
            </a:pPr>
            <a:r>
              <a:rPr lang="en"/>
              <a:t>12:00pm -ITE 102</a:t>
            </a:r>
          </a:p>
          <a:p>
            <a:pPr marL="914400" lvl="1" indent="-381000">
              <a:spcBef>
                <a:spcPts val="0"/>
              </a:spcBef>
              <a:buClr>
                <a:schemeClr val="dk2"/>
              </a:buClr>
              <a:buSzPct val="80000"/>
              <a:buFont typeface="Courier New"/>
              <a:buChar char="o"/>
            </a:pPr>
            <a:r>
              <a:rPr lang="en"/>
              <a:t>Food...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western">
  <a:themeElements>
    <a:clrScheme name="Custom 424">
      <a:dk1>
        <a:srgbClr val="B0271C"/>
      </a:dk1>
      <a:lt1>
        <a:srgbClr val="FFE8BB"/>
      </a:lt1>
      <a:dk2>
        <a:srgbClr val="374252"/>
      </a:dk2>
      <a:lt2>
        <a:srgbClr val="A5BDC0"/>
      </a:lt2>
      <a:accent1>
        <a:srgbClr val="C0974D"/>
      </a:accent1>
      <a:accent2>
        <a:srgbClr val="E49C5F"/>
      </a:accent2>
      <a:accent3>
        <a:srgbClr val="5D7372"/>
      </a:accent3>
      <a:accent4>
        <a:srgbClr val="B92C00"/>
      </a:accent4>
      <a:accent5>
        <a:srgbClr val="804000"/>
      </a:accent5>
      <a:accent6>
        <a:srgbClr val="A49D80"/>
      </a:accent6>
      <a:hlink>
        <a:srgbClr val="B0271C"/>
      </a:hlink>
      <a:folHlink>
        <a:srgbClr val="5B5F6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243</Words>
  <Application>Microsoft Office PowerPoint</Application>
  <PresentationFormat>On-screen Show (16:9)</PresentationFormat>
  <Paragraphs>64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western</vt:lpstr>
      <vt:lpstr>First GBM of 2015!</vt:lpstr>
      <vt:lpstr>TBP News </vt:lpstr>
      <vt:lpstr>TBP - Active Status</vt:lpstr>
      <vt:lpstr>Engineer’s Week!</vt:lpstr>
      <vt:lpstr>Slide 5</vt:lpstr>
      <vt:lpstr>Social Events!</vt:lpstr>
      <vt:lpstr>More Social Events!</vt:lpstr>
      <vt:lpstr>Tutoring</vt:lpstr>
      <vt:lpstr>Ratification Ballot</vt:lpstr>
      <vt:lpstr>T-Shirts Still Available </vt:lpstr>
      <vt:lpstr>Next GBM = Next WEDNESDAY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GBM of 2015!</dc:title>
  <dc:creator>Ken Foo</dc:creator>
  <cp:lastModifiedBy>Ken Foo</cp:lastModifiedBy>
  <cp:revision>1</cp:revision>
  <dcterms:modified xsi:type="dcterms:W3CDTF">2015-03-14T00:45:54Z</dcterms:modified>
</cp:coreProperties>
</file>