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7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4724400" y="0"/>
            <a:ext cx="3012140" cy="5140547"/>
          </a:xfrm>
          <a:custGeom>
            <a:avLst/>
            <a:gdLst/>
            <a:ahLst/>
            <a:cxnLst/>
            <a:rect l="0" t="0" r="0" b="0"/>
            <a:pathLst>
              <a:path w="3012141" h="6854064" extrusionOk="0">
                <a:moveTo>
                  <a:pt x="2623817" y="0"/>
                </a:moveTo>
                <a:lnTo>
                  <a:pt x="2791741" y="608783"/>
                </a:lnTo>
                <a:lnTo>
                  <a:pt x="1826176" y="1301537"/>
                </a:lnTo>
                <a:lnTo>
                  <a:pt x="2130539" y="2466623"/>
                </a:lnTo>
                <a:lnTo>
                  <a:pt x="1175470" y="3190866"/>
                </a:lnTo>
                <a:lnTo>
                  <a:pt x="1469337" y="4355952"/>
                </a:lnTo>
                <a:lnTo>
                  <a:pt x="493277" y="5080194"/>
                </a:lnTo>
                <a:lnTo>
                  <a:pt x="808135" y="6255776"/>
                </a:lnTo>
                <a:lnTo>
                  <a:pt x="0" y="6854064"/>
                </a:lnTo>
                <a:lnTo>
                  <a:pt x="388325" y="6854064"/>
                </a:lnTo>
                <a:lnTo>
                  <a:pt x="1007545" y="6308258"/>
                </a:lnTo>
                <a:lnTo>
                  <a:pt x="713678" y="5122179"/>
                </a:lnTo>
                <a:lnTo>
                  <a:pt x="1679242" y="4408433"/>
                </a:lnTo>
                <a:lnTo>
                  <a:pt x="1364384" y="3232851"/>
                </a:lnTo>
                <a:lnTo>
                  <a:pt x="2361435" y="2498112"/>
                </a:lnTo>
                <a:lnTo>
                  <a:pt x="2015091" y="1343522"/>
                </a:lnTo>
                <a:lnTo>
                  <a:pt x="3012141" y="608783"/>
                </a:lnTo>
                <a:lnTo>
                  <a:pt x="2833722" y="0"/>
                </a:lnTo>
              </a:path>
            </a:pathLst>
          </a:custGeom>
          <a:solidFill>
            <a:schemeClr val="dk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4571999" y="0"/>
            <a:ext cx="4546600" cy="5143499"/>
            <a:chOff x="1447" y="0"/>
            <a:chExt cx="2863" cy="4319"/>
          </a:xfrm>
        </p:grpSpPr>
        <p:sp>
          <p:nvSpPr>
            <p:cNvPr id="12" name="Shape 12"/>
            <p:cNvSpPr/>
            <p:nvPr/>
          </p:nvSpPr>
          <p:spPr>
            <a:xfrm>
              <a:off x="1447" y="0"/>
              <a:ext cx="1885" cy="4319"/>
            </a:xfrm>
            <a:custGeom>
              <a:avLst/>
              <a:gdLst/>
              <a:ahLst/>
              <a:cxnLst/>
              <a:rect l="0" t="0" r="0" b="0"/>
              <a:pathLst>
                <a:path w="1886" h="4320" extrusionOk="0">
                  <a:moveTo>
                    <a:pt x="1719" y="0"/>
                  </a:moveTo>
                  <a:lnTo>
                    <a:pt x="1813" y="357"/>
                  </a:lnTo>
                  <a:lnTo>
                    <a:pt x="1194" y="805"/>
                  </a:lnTo>
                  <a:lnTo>
                    <a:pt x="1393" y="1544"/>
                  </a:lnTo>
                  <a:lnTo>
                    <a:pt x="777" y="1991"/>
                  </a:lnTo>
                  <a:lnTo>
                    <a:pt x="972" y="2734"/>
                  </a:lnTo>
                  <a:lnTo>
                    <a:pt x="355" y="3178"/>
                  </a:lnTo>
                  <a:lnTo>
                    <a:pt x="554" y="3921"/>
                  </a:lnTo>
                  <a:lnTo>
                    <a:pt x="0" y="4320"/>
                  </a:lnTo>
                  <a:lnTo>
                    <a:pt x="109" y="4320"/>
                  </a:lnTo>
                  <a:lnTo>
                    <a:pt x="623" y="3948"/>
                  </a:lnTo>
                  <a:lnTo>
                    <a:pt x="430" y="3205"/>
                  </a:lnTo>
                  <a:lnTo>
                    <a:pt x="1045" y="2761"/>
                  </a:lnTo>
                  <a:lnTo>
                    <a:pt x="850" y="2018"/>
                  </a:lnTo>
                  <a:lnTo>
                    <a:pt x="1468" y="1572"/>
                  </a:lnTo>
                  <a:lnTo>
                    <a:pt x="1271" y="830"/>
                  </a:lnTo>
                  <a:lnTo>
                    <a:pt x="1886" y="386"/>
                  </a:lnTo>
                  <a:lnTo>
                    <a:pt x="1788" y="0"/>
                  </a:lnTo>
                  <a:lnTo>
                    <a:pt x="1719" y="0"/>
                  </a:lnTo>
                  <a:close/>
                </a:path>
              </a:pathLst>
            </a:custGeom>
            <a:solidFill>
              <a:srgbClr val="A6412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1559" y="0"/>
              <a:ext cx="1978" cy="4319"/>
            </a:xfrm>
            <a:custGeom>
              <a:avLst/>
              <a:gdLst/>
              <a:ahLst/>
              <a:cxnLst/>
              <a:rect l="0" t="0" r="0" b="0"/>
              <a:pathLst>
                <a:path w="1979" h="4320" extrusionOk="0">
                  <a:moveTo>
                    <a:pt x="1673" y="0"/>
                  </a:moveTo>
                  <a:lnTo>
                    <a:pt x="1777" y="382"/>
                  </a:lnTo>
                  <a:lnTo>
                    <a:pt x="1160" y="830"/>
                  </a:lnTo>
                  <a:lnTo>
                    <a:pt x="1357" y="1570"/>
                  </a:lnTo>
                  <a:lnTo>
                    <a:pt x="743" y="2016"/>
                  </a:lnTo>
                  <a:lnTo>
                    <a:pt x="936" y="2759"/>
                  </a:lnTo>
                  <a:lnTo>
                    <a:pt x="319" y="3204"/>
                  </a:lnTo>
                  <a:lnTo>
                    <a:pt x="517" y="3947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717" y="4025"/>
                  </a:lnTo>
                  <a:lnTo>
                    <a:pt x="521" y="3280"/>
                  </a:lnTo>
                  <a:lnTo>
                    <a:pt x="1136" y="2836"/>
                  </a:lnTo>
                  <a:lnTo>
                    <a:pt x="941" y="2093"/>
                  </a:lnTo>
                  <a:lnTo>
                    <a:pt x="1559" y="1648"/>
                  </a:lnTo>
                  <a:lnTo>
                    <a:pt x="1362" y="905"/>
                  </a:lnTo>
                  <a:lnTo>
                    <a:pt x="1979" y="461"/>
                  </a:lnTo>
                  <a:lnTo>
                    <a:pt x="1859" y="0"/>
                  </a:lnTo>
                  <a:lnTo>
                    <a:pt x="1673" y="0"/>
                  </a:lnTo>
                  <a:close/>
                </a:path>
              </a:pathLst>
            </a:custGeom>
            <a:solidFill>
              <a:srgbClr val="384452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2090" y="0"/>
              <a:ext cx="1805" cy="4319"/>
            </a:xfrm>
            <a:custGeom>
              <a:avLst/>
              <a:gdLst/>
              <a:ahLst/>
              <a:cxnLst/>
              <a:rect l="0" t="0" r="0" b="0"/>
              <a:pathLst>
                <a:path w="1806" h="4320" extrusionOk="0">
                  <a:moveTo>
                    <a:pt x="1462" y="0"/>
                  </a:moveTo>
                  <a:lnTo>
                    <a:pt x="1604" y="510"/>
                  </a:lnTo>
                  <a:lnTo>
                    <a:pt x="987" y="958"/>
                  </a:lnTo>
                  <a:lnTo>
                    <a:pt x="1183" y="1696"/>
                  </a:lnTo>
                  <a:lnTo>
                    <a:pt x="570" y="2142"/>
                  </a:lnTo>
                  <a:lnTo>
                    <a:pt x="764" y="2885"/>
                  </a:lnTo>
                  <a:lnTo>
                    <a:pt x="147" y="3329"/>
                  </a:lnTo>
                  <a:lnTo>
                    <a:pt x="344" y="4072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544" y="4151"/>
                  </a:lnTo>
                  <a:lnTo>
                    <a:pt x="349" y="3406"/>
                  </a:lnTo>
                  <a:lnTo>
                    <a:pt x="965" y="2961"/>
                  </a:lnTo>
                  <a:lnTo>
                    <a:pt x="768" y="2220"/>
                  </a:lnTo>
                  <a:lnTo>
                    <a:pt x="1385" y="1776"/>
                  </a:lnTo>
                  <a:lnTo>
                    <a:pt x="1189" y="1031"/>
                  </a:lnTo>
                  <a:lnTo>
                    <a:pt x="1806" y="586"/>
                  </a:lnTo>
                  <a:lnTo>
                    <a:pt x="1647" y="0"/>
                  </a:lnTo>
                  <a:lnTo>
                    <a:pt x="1462" y="0"/>
                  </a:lnTo>
                  <a:close/>
                </a:path>
              </a:pathLst>
            </a:custGeom>
            <a:solidFill>
              <a:srgbClr val="F68C1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2463" y="0"/>
              <a:ext cx="1847" cy="4319"/>
            </a:xfrm>
            <a:custGeom>
              <a:avLst/>
              <a:gdLst/>
              <a:ahLst/>
              <a:cxnLst/>
              <a:rect l="0" t="0" r="0" b="0"/>
              <a:pathLst>
                <a:path w="1848" h="4320" extrusionOk="0">
                  <a:moveTo>
                    <a:pt x="1311" y="0"/>
                  </a:moveTo>
                  <a:lnTo>
                    <a:pt x="1475" y="606"/>
                  </a:lnTo>
                  <a:lnTo>
                    <a:pt x="856" y="1055"/>
                  </a:lnTo>
                  <a:lnTo>
                    <a:pt x="1054" y="1794"/>
                  </a:lnTo>
                  <a:lnTo>
                    <a:pt x="439" y="2240"/>
                  </a:lnTo>
                  <a:lnTo>
                    <a:pt x="634" y="2981"/>
                  </a:lnTo>
                  <a:lnTo>
                    <a:pt x="16" y="3428"/>
                  </a:lnTo>
                  <a:lnTo>
                    <a:pt x="215" y="4169"/>
                  </a:lnTo>
                  <a:lnTo>
                    <a:pt x="0" y="4320"/>
                  </a:lnTo>
                  <a:lnTo>
                    <a:pt x="570" y="4320"/>
                  </a:lnTo>
                  <a:lnTo>
                    <a:pt x="584" y="4304"/>
                  </a:lnTo>
                  <a:lnTo>
                    <a:pt x="391" y="3570"/>
                  </a:lnTo>
                  <a:lnTo>
                    <a:pt x="1005" y="3118"/>
                  </a:lnTo>
                  <a:lnTo>
                    <a:pt x="810" y="2380"/>
                  </a:lnTo>
                  <a:lnTo>
                    <a:pt x="1422" y="1936"/>
                  </a:lnTo>
                  <a:lnTo>
                    <a:pt x="1229" y="1193"/>
                  </a:lnTo>
                  <a:lnTo>
                    <a:pt x="1848" y="743"/>
                  </a:lnTo>
                  <a:lnTo>
                    <a:pt x="1650" y="0"/>
                  </a:lnTo>
                  <a:lnTo>
                    <a:pt x="1311" y="0"/>
                  </a:lnTo>
                  <a:close/>
                </a:path>
              </a:pathLst>
            </a:custGeom>
            <a:solidFill>
              <a:srgbClr val="A4BDC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746438"/>
            <a:ext cx="5258700" cy="1158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000"/>
            </a:lvl2pPr>
            <a:lvl3pPr>
              <a:spcBef>
                <a:spcPts val="0"/>
              </a:spcBef>
              <a:buSzPct val="100000"/>
              <a:buNone/>
              <a:defRPr sz="3000"/>
            </a:lvl3pPr>
            <a:lvl4pPr>
              <a:spcBef>
                <a:spcPts val="0"/>
              </a:spcBef>
              <a:buSzPct val="100000"/>
              <a:buNone/>
              <a:defRPr sz="3000"/>
            </a:lvl4pPr>
            <a:lvl5pPr>
              <a:spcBef>
                <a:spcPts val="0"/>
              </a:spcBef>
              <a:buSzPct val="100000"/>
              <a:buNone/>
              <a:defRPr sz="3000"/>
            </a:lvl5pPr>
            <a:lvl6pPr>
              <a:spcBef>
                <a:spcPts val="0"/>
              </a:spcBef>
              <a:buSzPct val="100000"/>
              <a:buNone/>
              <a:defRPr sz="3000"/>
            </a:lvl6pPr>
            <a:lvl7pPr>
              <a:spcBef>
                <a:spcPts val="0"/>
              </a:spcBef>
              <a:buSzPct val="100000"/>
              <a:buNone/>
              <a:defRPr sz="3000"/>
            </a:lvl7pPr>
            <a:lvl8pPr>
              <a:spcBef>
                <a:spcPts val="0"/>
              </a:spcBef>
              <a:buSzPct val="100000"/>
              <a:buNone/>
              <a:defRPr sz="3000"/>
            </a:lvl8pPr>
            <a:lvl9pPr>
              <a:spcBef>
                <a:spcPts val="0"/>
              </a:spcBef>
              <a:buSzPct val="100000"/>
              <a:buNone/>
              <a:defRPr sz="30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rgbClr val="A5BDC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>
                <a:solidFill>
                  <a:srgbClr val="A64128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A64128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A64128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A64128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A64128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A64128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A64128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A64128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A64128"/>
                </a:solidFill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1800" b="1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  <p:sp>
        <p:nvSpPr>
          <p:cNvPr id="36" name="Shape 36"/>
          <p:cNvSpPr/>
          <p:nvPr/>
        </p:nvSpPr>
        <p:spPr>
          <a:xfrm rot="10800000">
            <a:off x="7938258" y="0"/>
            <a:ext cx="1205741" cy="3389922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/>
          <p:nvPr/>
        </p:nvSpPr>
        <p:spPr>
          <a:xfrm rot="5400000">
            <a:off x="1807794" y="-1807795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1753577"/>
            <a:ext cx="1205741" cy="3389922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dfirst.org/component/rsform/form/10-maryland-fll-event-volunteer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vyun1@umbc.ed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ctrTitle"/>
          </p:nvPr>
        </p:nvSpPr>
        <p:spPr>
          <a:xfrm>
            <a:off x="714575" y="724850"/>
            <a:ext cx="5571900" cy="1158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GBM #2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subTitle" idx="1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Tau Beta Pi - 2/18/2015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2425" y="1105900"/>
            <a:ext cx="8619149" cy="3236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Ratification Ballot - Change #2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2. Allow alumni chapters to specify an officer election period in their chapter bylaws.</a:t>
            </a:r>
          </a:p>
          <a:p>
            <a:pPr>
              <a:spcBef>
                <a:spcPts val="0"/>
              </a:spcBef>
              <a:buNone/>
            </a:pPr>
            <a:r>
              <a:rPr lang="en" sz="2000" i="1"/>
              <a:t>Constitution Article VII, Sec. 2 (a)</a:t>
            </a:r>
          </a:p>
        </p:txBody>
      </p:sp>
      <p:pic>
        <p:nvPicPr>
          <p:cNvPr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337" y="2847650"/>
            <a:ext cx="8777324" cy="166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Ratification Ballot - Change #3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3. Modify the size and term length of the Fellowship Board.</a:t>
            </a:r>
          </a:p>
          <a:p>
            <a:pPr>
              <a:spcBef>
                <a:spcPts val="0"/>
              </a:spcBef>
              <a:buNone/>
            </a:pPr>
            <a:r>
              <a:rPr lang="en" sz="2000" i="1"/>
              <a:t>Constitution Article IV, Sec. 2 (g) (2)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Shape 1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350" y="701312"/>
            <a:ext cx="8769300" cy="3740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Ratification Ballot - Change #4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4. Clarify the eligibility requirements for graduate students</a:t>
            </a:r>
          </a:p>
          <a:p>
            <a:pPr>
              <a:spcBef>
                <a:spcPts val="0"/>
              </a:spcBef>
              <a:buNone/>
            </a:pPr>
            <a:r>
              <a:rPr lang="en" sz="2000" i="1"/>
              <a:t>Constitution Article VIII, Secs. 4 (a) (5) and 5 (a) (5)</a:t>
            </a:r>
            <a:r>
              <a:rPr lang="en" i="1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Shape 1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4425" y="868675"/>
            <a:ext cx="8475150" cy="3406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Ratification Ballot - Change #5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5. Provide flexibility in the position of Editor of the Association.</a:t>
            </a:r>
          </a:p>
          <a:p>
            <a:pPr>
              <a:spcBef>
                <a:spcPts val="0"/>
              </a:spcBef>
              <a:buNone/>
            </a:pPr>
            <a:r>
              <a:rPr lang="en" sz="2000" i="1"/>
              <a:t>Constitution Article IV, Sec. 2 (d) (4); Bylaws III, Sec. 3.01 (a) and IX Sec. 9.02 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Shape 1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012" y="373725"/>
            <a:ext cx="8071974" cy="4396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Ratification Ballot - Change #6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6. Adjust provisions regarding the salary determination of the Assistant Secretary-Treasurer.</a:t>
            </a:r>
          </a:p>
          <a:p>
            <a:pPr>
              <a:spcBef>
                <a:spcPts val="0"/>
              </a:spcBef>
              <a:buNone/>
            </a:pPr>
            <a:r>
              <a:rPr lang="en" sz="2000" i="1"/>
              <a:t>Constitution Article III, Sec. 5 (a); Bylaw III, Sec. 3.01 (b) 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Shape 1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8662" y="748850"/>
            <a:ext cx="8486674" cy="3645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TBP - Active Status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Social hours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Service hours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Attend Initiation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1278750" y="212525"/>
            <a:ext cx="6586499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Next GBM = March 11th 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1678950" y="1756025"/>
            <a:ext cx="5786099" cy="1352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endParaRPr/>
          </a:p>
          <a:p>
            <a:pPr algn="ctr">
              <a:spcBef>
                <a:spcPts val="0"/>
              </a:spcBef>
              <a:buNone/>
            </a:pPr>
            <a:r>
              <a:rPr lang="en"/>
              <a:t>ITE 102 - 12:00pm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Engineers Week!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T-shirts - $5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Keychains!!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Social Hours 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Service Hours</a:t>
            </a:r>
          </a:p>
          <a:p>
            <a:pPr marL="914400" lvl="1" indent="-381000" rtl="0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FIRST Lego League on 2/28 - sign-up here: </a:t>
            </a:r>
            <a:r>
              <a:rPr lang="en" sz="1500" u="sng">
                <a:solidFill>
                  <a:schemeClr val="hlink"/>
                </a:solidFill>
                <a:hlinkClick r:id="rId3"/>
              </a:rPr>
              <a:t>http://mdfirst.org/component/rsform/form/10-maryland-fll-event-volunteers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Engineers Week Volunteers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457200" y="9960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Tuesday 11am to 2pm - Demo Day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Wednesday 11am to 2pm - Tech Fest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Friday 11am to 2:30pm - Competitions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 algn="ctr" rtl="0">
              <a:spcBef>
                <a:spcPts val="0"/>
              </a:spcBef>
              <a:buNone/>
            </a:pPr>
            <a:r>
              <a:rPr lang="en" b="1"/>
              <a:t>**Volunteering is for 30 minutes minimum**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b="1"/>
              <a:t>Please sign-up in Google Drive Spreadsheet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Updated: Social Events!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315150" y="1063375"/>
            <a:ext cx="85985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 b="1"/>
              <a:t>UMBC Movies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Interstellar</a:t>
            </a:r>
            <a:r>
              <a:rPr lang="en" sz="1800"/>
              <a:t>  3/5 - 3/7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The Hobbit: Battle of the Five Armies</a:t>
            </a:r>
            <a:r>
              <a:rPr lang="en" sz="1800"/>
              <a:t>  3/26 - 3/28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Into the Woods</a:t>
            </a:r>
            <a:r>
              <a:rPr lang="en" sz="1800"/>
              <a:t>  4/9 - 4/11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American Sniper</a:t>
            </a:r>
            <a:r>
              <a:rPr lang="en" sz="1800"/>
              <a:t>  4/16 - 4/18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800"/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 b="1"/>
              <a:t>Game Night - March 13 @ 6-8 PM in Math/Psych 101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 b="1"/>
              <a:t>	</a:t>
            </a:r>
            <a:r>
              <a:rPr lang="en" sz="2400"/>
              <a:t>There’s gonna be pie!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 b="1"/>
              <a:t>Laser Tag (TBD)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 b="1"/>
              <a:t>Orioles Game - April 24 @ 7:05 PM (Student Night!!)</a:t>
            </a:r>
          </a:p>
          <a:p>
            <a:pPr rtl="0">
              <a:spcBef>
                <a:spcPts val="0"/>
              </a:spcBef>
              <a:buNone/>
            </a:pPr>
            <a:endParaRPr b="1"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T-Shirts Still Available 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Available for $10 cash please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Running low on size S - ordering more!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Contact Victoria Yun at </a:t>
            </a:r>
            <a:r>
              <a:rPr lang="en" u="sng">
                <a:solidFill>
                  <a:schemeClr val="hlink"/>
                </a:solidFill>
                <a:hlinkClick r:id="rId3"/>
              </a:rPr>
              <a:t>vyun1@umbc.edu</a:t>
            </a:r>
            <a:r>
              <a:rPr lang="en"/>
              <a:t> if you would like a shirt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**Wear it to GBMs**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Ratification Ballot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Ratifications to the TBP National Constitution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Decided by voting delegates at convention last Fall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Each active member of every student chapter must vote for each question!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Six questions - we will all vote either "affirmative," "negative" or abstain from voting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Ratification Ballot - Sample Question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u="sng"/>
              <a:t>This is not a real question!! 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Change A: Require that all collegiate chapters provide pizza to members at all GBMs. 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Votes: 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Affirmative ___ Negative ___ Abstain ___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Ratification Ballot - Change #1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166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1. Remove the details of the Headquarters retirement plan from the constitution.</a:t>
            </a:r>
          </a:p>
          <a:p>
            <a:pPr rtl="0">
              <a:spcBef>
                <a:spcPts val="0"/>
              </a:spcBef>
              <a:buNone/>
            </a:pPr>
            <a:r>
              <a:rPr lang="en" sz="2000" i="1"/>
              <a:t>Constitution Article V, Sec. 1&amp;2</a:t>
            </a:r>
          </a:p>
          <a:p>
            <a:pPr>
              <a:spcBef>
                <a:spcPts val="0"/>
              </a:spcBef>
              <a:buNone/>
            </a:pPr>
            <a:endParaRPr i="1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western">
  <a:themeElements>
    <a:clrScheme name="Custom 424">
      <a:dk1>
        <a:srgbClr val="B0271C"/>
      </a:dk1>
      <a:lt1>
        <a:srgbClr val="FFE8BB"/>
      </a:lt1>
      <a:dk2>
        <a:srgbClr val="374252"/>
      </a:dk2>
      <a:lt2>
        <a:srgbClr val="A5BDC0"/>
      </a:lt2>
      <a:accent1>
        <a:srgbClr val="C0974D"/>
      </a:accent1>
      <a:accent2>
        <a:srgbClr val="E49C5F"/>
      </a:accent2>
      <a:accent3>
        <a:srgbClr val="5D7372"/>
      </a:accent3>
      <a:accent4>
        <a:srgbClr val="B92C00"/>
      </a:accent4>
      <a:accent5>
        <a:srgbClr val="804000"/>
      </a:accent5>
      <a:accent6>
        <a:srgbClr val="A49D80"/>
      </a:accent6>
      <a:hlink>
        <a:srgbClr val="B0271C"/>
      </a:hlink>
      <a:folHlink>
        <a:srgbClr val="5B5F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464</Words>
  <Application>Microsoft Office PowerPoint</Application>
  <PresentationFormat>On-screen Show (16:9)</PresentationFormat>
  <Paragraphs>68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western</vt:lpstr>
      <vt:lpstr>GBM #2</vt:lpstr>
      <vt:lpstr>TBP - Active Status</vt:lpstr>
      <vt:lpstr>Engineers Week!</vt:lpstr>
      <vt:lpstr>Engineers Week Volunteers</vt:lpstr>
      <vt:lpstr>Updated: Social Events!</vt:lpstr>
      <vt:lpstr>T-Shirts Still Available </vt:lpstr>
      <vt:lpstr>Ratification Ballot</vt:lpstr>
      <vt:lpstr>Ratification Ballot - Sample Question</vt:lpstr>
      <vt:lpstr>Ratification Ballot - Change #1</vt:lpstr>
      <vt:lpstr>Slide 10</vt:lpstr>
      <vt:lpstr>Ratification Ballot - Change #2</vt:lpstr>
      <vt:lpstr>Ratification Ballot - Change #3</vt:lpstr>
      <vt:lpstr>Slide 13</vt:lpstr>
      <vt:lpstr>Ratification Ballot - Change #4</vt:lpstr>
      <vt:lpstr>Slide 15</vt:lpstr>
      <vt:lpstr>Ratification Ballot - Change #5</vt:lpstr>
      <vt:lpstr>Slide 17</vt:lpstr>
      <vt:lpstr>Ratification Ballot - Change #6</vt:lpstr>
      <vt:lpstr>Slide 19</vt:lpstr>
      <vt:lpstr>Next GBM = March 11th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GBM #2</dc:title>
  <dc:creator>Ken Foo</dc:creator>
  <cp:lastModifiedBy>Ken Foo</cp:lastModifiedBy>
  <cp:revision>1</cp:revision>
  <dcterms:modified xsi:type="dcterms:W3CDTF">2015-03-14T00:46:24Z</dcterms:modified>
</cp:coreProperties>
</file>