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2" Type="http://schemas.openxmlformats.org/officeDocument/2006/relationships/presProps" Target="presProps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" Type="http://schemas.openxmlformats.org/officeDocument/2006/relationships/theme" Target="theme/theme2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3" Type="http://schemas.openxmlformats.org/officeDocument/2006/relationships/tableStyles" Target="tableStyles.xml"/><Relationship Id="rId11" Type="http://schemas.openxmlformats.org/officeDocument/2006/relationships/slide" Target="slides/slide6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724400" y="0"/>
            <a:ext cx="3012140" cy="5140547"/>
          </a:xfrm>
          <a:custGeom>
            <a:pathLst>
              <a:path extrusionOk="0" h="6854064" w="3012141">
                <a:moveTo>
                  <a:pt x="2623817" y="0"/>
                </a:moveTo>
                <a:lnTo>
                  <a:pt x="2791741" y="608783"/>
                </a:lnTo>
                <a:lnTo>
                  <a:pt x="1826176" y="1301537"/>
                </a:lnTo>
                <a:lnTo>
                  <a:pt x="2130539" y="2466623"/>
                </a:lnTo>
                <a:lnTo>
                  <a:pt x="1175470" y="3190866"/>
                </a:lnTo>
                <a:lnTo>
                  <a:pt x="1469337" y="4355952"/>
                </a:lnTo>
                <a:lnTo>
                  <a:pt x="493277" y="5080194"/>
                </a:lnTo>
                <a:lnTo>
                  <a:pt x="808135" y="6255776"/>
                </a:lnTo>
                <a:lnTo>
                  <a:pt x="0" y="6854064"/>
                </a:lnTo>
                <a:lnTo>
                  <a:pt x="388325" y="6854064"/>
                </a:lnTo>
                <a:lnTo>
                  <a:pt x="1007545" y="6308258"/>
                </a:lnTo>
                <a:lnTo>
                  <a:pt x="713678" y="5122179"/>
                </a:lnTo>
                <a:lnTo>
                  <a:pt x="1679242" y="4408433"/>
                </a:lnTo>
                <a:lnTo>
                  <a:pt x="1364384" y="3232851"/>
                </a:lnTo>
                <a:lnTo>
                  <a:pt x="2361435" y="2498112"/>
                </a:lnTo>
                <a:lnTo>
                  <a:pt x="2015091" y="1343522"/>
                </a:lnTo>
                <a:lnTo>
                  <a:pt x="3012141" y="608783"/>
                </a:lnTo>
                <a:lnTo>
                  <a:pt x="2833722" y="0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4571999" y="0"/>
            <a:ext cx="4546600" cy="5143499"/>
            <a:chOff x="1447" y="0"/>
            <a:chExt cx="2863" cy="4319"/>
          </a:xfrm>
        </p:grpSpPr>
        <p:sp>
          <p:nvSpPr>
            <p:cNvPr id="12" name="Shape 12"/>
            <p:cNvSpPr/>
            <p:nvPr/>
          </p:nvSpPr>
          <p:spPr>
            <a:xfrm>
              <a:off x="1447" y="0"/>
              <a:ext cx="1885" cy="4319"/>
            </a:xfrm>
            <a:custGeom>
              <a:pathLst>
                <a:path extrusionOk="0" h="4320" w="1886">
                  <a:moveTo>
                    <a:pt x="1719" y="0"/>
                  </a:moveTo>
                  <a:lnTo>
                    <a:pt x="1813" y="357"/>
                  </a:lnTo>
                  <a:lnTo>
                    <a:pt x="1194" y="805"/>
                  </a:lnTo>
                  <a:lnTo>
                    <a:pt x="1393" y="1544"/>
                  </a:lnTo>
                  <a:lnTo>
                    <a:pt x="777" y="1991"/>
                  </a:lnTo>
                  <a:lnTo>
                    <a:pt x="972" y="2734"/>
                  </a:lnTo>
                  <a:lnTo>
                    <a:pt x="355" y="3178"/>
                  </a:lnTo>
                  <a:lnTo>
                    <a:pt x="554" y="3921"/>
                  </a:lnTo>
                  <a:lnTo>
                    <a:pt x="0" y="4320"/>
                  </a:lnTo>
                  <a:lnTo>
                    <a:pt x="109" y="4320"/>
                  </a:lnTo>
                  <a:lnTo>
                    <a:pt x="623" y="3948"/>
                  </a:lnTo>
                  <a:lnTo>
                    <a:pt x="430" y="3205"/>
                  </a:lnTo>
                  <a:lnTo>
                    <a:pt x="1045" y="2761"/>
                  </a:lnTo>
                  <a:lnTo>
                    <a:pt x="850" y="2018"/>
                  </a:lnTo>
                  <a:lnTo>
                    <a:pt x="1468" y="1572"/>
                  </a:lnTo>
                  <a:lnTo>
                    <a:pt x="1271" y="830"/>
                  </a:lnTo>
                  <a:lnTo>
                    <a:pt x="1886" y="386"/>
                  </a:lnTo>
                  <a:lnTo>
                    <a:pt x="1788" y="0"/>
                  </a:lnTo>
                  <a:lnTo>
                    <a:pt x="1719" y="0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1559" y="0"/>
              <a:ext cx="1978" cy="4319"/>
            </a:xfrm>
            <a:custGeom>
              <a:pathLst>
                <a:path extrusionOk="0" h="4320" w="1979">
                  <a:moveTo>
                    <a:pt x="1673" y="0"/>
                  </a:moveTo>
                  <a:lnTo>
                    <a:pt x="1777" y="382"/>
                  </a:lnTo>
                  <a:lnTo>
                    <a:pt x="1160" y="830"/>
                  </a:lnTo>
                  <a:lnTo>
                    <a:pt x="1357" y="1570"/>
                  </a:lnTo>
                  <a:lnTo>
                    <a:pt x="743" y="2016"/>
                  </a:lnTo>
                  <a:lnTo>
                    <a:pt x="936" y="2759"/>
                  </a:lnTo>
                  <a:lnTo>
                    <a:pt x="319" y="3204"/>
                  </a:lnTo>
                  <a:lnTo>
                    <a:pt x="517" y="3947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717" y="4025"/>
                  </a:lnTo>
                  <a:lnTo>
                    <a:pt x="521" y="3280"/>
                  </a:lnTo>
                  <a:lnTo>
                    <a:pt x="1136" y="2836"/>
                  </a:lnTo>
                  <a:lnTo>
                    <a:pt x="941" y="2093"/>
                  </a:lnTo>
                  <a:lnTo>
                    <a:pt x="1559" y="1648"/>
                  </a:lnTo>
                  <a:lnTo>
                    <a:pt x="1362" y="905"/>
                  </a:lnTo>
                  <a:lnTo>
                    <a:pt x="1979" y="461"/>
                  </a:lnTo>
                  <a:lnTo>
                    <a:pt x="1859" y="0"/>
                  </a:lnTo>
                  <a:lnTo>
                    <a:pt x="1673" y="0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2090" y="0"/>
              <a:ext cx="1805" cy="4319"/>
            </a:xfrm>
            <a:custGeom>
              <a:pathLst>
                <a:path extrusionOk="0" h="4320" w="1806">
                  <a:moveTo>
                    <a:pt x="1462" y="0"/>
                  </a:moveTo>
                  <a:lnTo>
                    <a:pt x="1604" y="510"/>
                  </a:lnTo>
                  <a:lnTo>
                    <a:pt x="987" y="958"/>
                  </a:lnTo>
                  <a:lnTo>
                    <a:pt x="1183" y="1696"/>
                  </a:lnTo>
                  <a:lnTo>
                    <a:pt x="570" y="2142"/>
                  </a:lnTo>
                  <a:lnTo>
                    <a:pt x="764" y="2885"/>
                  </a:lnTo>
                  <a:lnTo>
                    <a:pt x="147" y="3329"/>
                  </a:lnTo>
                  <a:lnTo>
                    <a:pt x="344" y="4072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544" y="4151"/>
                  </a:lnTo>
                  <a:lnTo>
                    <a:pt x="349" y="3406"/>
                  </a:lnTo>
                  <a:lnTo>
                    <a:pt x="965" y="2961"/>
                  </a:lnTo>
                  <a:lnTo>
                    <a:pt x="768" y="2220"/>
                  </a:lnTo>
                  <a:lnTo>
                    <a:pt x="1385" y="1776"/>
                  </a:lnTo>
                  <a:lnTo>
                    <a:pt x="1189" y="1031"/>
                  </a:lnTo>
                  <a:lnTo>
                    <a:pt x="1806" y="586"/>
                  </a:lnTo>
                  <a:lnTo>
                    <a:pt x="1647" y="0"/>
                  </a:lnTo>
                  <a:lnTo>
                    <a:pt x="1462" y="0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2463" y="0"/>
              <a:ext cx="1847" cy="4319"/>
            </a:xfrm>
            <a:custGeom>
              <a:pathLst>
                <a:path extrusionOk="0" h="4320" w="1848">
                  <a:moveTo>
                    <a:pt x="1311" y="0"/>
                  </a:moveTo>
                  <a:lnTo>
                    <a:pt x="1475" y="606"/>
                  </a:lnTo>
                  <a:lnTo>
                    <a:pt x="856" y="1055"/>
                  </a:lnTo>
                  <a:lnTo>
                    <a:pt x="1054" y="1794"/>
                  </a:lnTo>
                  <a:lnTo>
                    <a:pt x="439" y="2240"/>
                  </a:lnTo>
                  <a:lnTo>
                    <a:pt x="634" y="2981"/>
                  </a:lnTo>
                  <a:lnTo>
                    <a:pt x="16" y="3428"/>
                  </a:lnTo>
                  <a:lnTo>
                    <a:pt x="215" y="4169"/>
                  </a:lnTo>
                  <a:lnTo>
                    <a:pt x="0" y="4320"/>
                  </a:lnTo>
                  <a:lnTo>
                    <a:pt x="570" y="4320"/>
                  </a:lnTo>
                  <a:lnTo>
                    <a:pt x="584" y="4304"/>
                  </a:lnTo>
                  <a:lnTo>
                    <a:pt x="391" y="3570"/>
                  </a:lnTo>
                  <a:lnTo>
                    <a:pt x="1005" y="3118"/>
                  </a:lnTo>
                  <a:lnTo>
                    <a:pt x="810" y="2380"/>
                  </a:lnTo>
                  <a:lnTo>
                    <a:pt x="1422" y="1936"/>
                  </a:lnTo>
                  <a:lnTo>
                    <a:pt x="1229" y="1193"/>
                  </a:lnTo>
                  <a:lnTo>
                    <a:pt x="1848" y="743"/>
                  </a:lnTo>
                  <a:lnTo>
                    <a:pt x="1650" y="0"/>
                  </a:lnTo>
                  <a:lnTo>
                    <a:pt x="1311" y="0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Shape 16"/>
          <p:cNvSpPr txBox="1"/>
          <p:nvPr>
            <p:ph type="ctrTitle"/>
          </p:nvPr>
        </p:nvSpPr>
        <p:spPr>
          <a:xfrm>
            <a:off x="685800" y="746438"/>
            <a:ext cx="5258700" cy="1158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>
                <a:solidFill>
                  <a:srgbClr val="A64128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A64128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A64128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A64128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A64128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A64128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A64128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A64128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A64128"/>
                </a:solidFill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1800">
                <a:solidFill>
                  <a:schemeClr val="dk1"/>
                </a:solidFill>
              </a:defRPr>
            </a:lvl1pPr>
          </a:lstStyle>
          <a:p/>
        </p:txBody>
      </p:sp>
      <p:sp>
        <p:nvSpPr>
          <p:cNvPr id="36" name="Shape 36"/>
          <p:cNvSpPr/>
          <p:nvPr/>
        </p:nvSpPr>
        <p:spPr>
          <a:xfrm rot="10800000">
            <a:off x="7938258" y="0"/>
            <a:ext cx="1205741" cy="3389922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/>
          <p:nvPr/>
        </p:nvSpPr>
        <p:spPr>
          <a:xfrm rot="5400000">
            <a:off x="1807794" y="-1807795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 rot="-5400000">
            <a:off x="6431898" y="2431398"/>
            <a:ext cx="904306" cy="4519896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1753577"/>
            <a:ext cx="1205741" cy="3389922"/>
          </a:xfrm>
          <a:custGeom>
            <a:pathLst>
              <a:path extrusionOk="0" h="4519897" w="1205742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3" Type="http://schemas.openxmlformats.org/officeDocument/2006/relationships/hyperlink" Target="mailto:vyun1@umbc.edu" TargetMode="Externa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1.jpg"/><Relationship Id="rId3" Type="http://schemas.openxmlformats.org/officeDocument/2006/relationships/image" Target="../media/image00.jpg"/><Relationship Id="rId6" Type="http://schemas.openxmlformats.org/officeDocument/2006/relationships/hyperlink" Target="mailto:shemler1@umbc.edu" TargetMode="External"/><Relationship Id="rId5" Type="http://schemas.openxmlformats.org/officeDocument/2006/relationships/hyperlink" Target="mailto:stephb3@umbc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ctrTitle"/>
          </p:nvPr>
        </p:nvSpPr>
        <p:spPr>
          <a:xfrm>
            <a:off x="714575" y="724850"/>
            <a:ext cx="5571900" cy="1158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GBM #6</a:t>
            </a:r>
          </a:p>
        </p:txBody>
      </p:sp>
      <p:sp>
        <p:nvSpPr>
          <p:cNvPr id="44" name="Shape 44"/>
          <p:cNvSpPr txBox="1"/>
          <p:nvPr>
            <p:ph idx="1" type="subTitle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Tau Beta Pi - 5/6/2015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TBP T-Shirts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Available for $10 cash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Contact Victoria (</a:t>
            </a:r>
            <a:r>
              <a:rPr lang="en" u="sng">
                <a:solidFill>
                  <a:schemeClr val="hlink"/>
                </a:solidFill>
                <a:hlinkClick r:id="rId3"/>
              </a:rPr>
              <a:t>vyun1@umbc.edu</a:t>
            </a:r>
            <a:r>
              <a:rPr lang="en"/>
              <a:t>) if you would like a shirt</a:t>
            </a:r>
          </a:p>
          <a:p>
            <a:pPr indent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457200" lvl="0" marL="0" rtl="0">
              <a:spcBef>
                <a:spcPts val="0"/>
              </a:spcBef>
              <a:buNone/>
            </a:pPr>
            <a:r>
              <a:rPr lang="en"/>
              <a:t>Wear it to GBMs!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Bent Polishing Competition!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Unpolished miniature bents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Polisher of the shiniest bent gets a free TBP t-shirt or gift card!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If you are interested, come talk to us after the meeting (graduating seniors have priority)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Amazon Smiles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572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3600"/>
              <a:t>Donate 0.5% to TBP Headquarters</a:t>
            </a:r>
          </a:p>
          <a:p>
            <a:pPr indent="-4572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●"/>
            </a:pPr>
            <a:r>
              <a:rPr lang="en" sz="3600"/>
              <a:t>Jeff Bezos (CEO of Amazon) is a TBP member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457200" y="205975"/>
            <a:ext cx="8229600" cy="31196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lang="en"/>
              <a:t>Thanks For A Great Year :)</a:t>
            </a:r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algn="ctr">
              <a:spcBef>
                <a:spcPts val="0"/>
              </a:spcBef>
              <a:buNone/>
            </a:pPr>
            <a:r>
              <a:rPr lang="en"/>
              <a:t>Good Luck on Your Finals!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TBP - Active Status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Social hours - due 5/13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Service hours - due 5/13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Attend Initiation - 4/25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Officer Election Results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744700" y="939575"/>
            <a:ext cx="8037300" cy="3930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200"/>
              <a:t>President - Ken Foo</a:t>
            </a:r>
          </a:p>
          <a:p>
            <a:pPr rtl="0">
              <a:spcBef>
                <a:spcPts val="0"/>
              </a:spcBef>
              <a:buNone/>
            </a:pPr>
            <a:r>
              <a:rPr lang="en" sz="2200"/>
              <a:t>Vice President - Daniel Ocasio</a:t>
            </a:r>
          </a:p>
          <a:p>
            <a:pPr rtl="0">
              <a:spcBef>
                <a:spcPts val="0"/>
              </a:spcBef>
              <a:buNone/>
            </a:pPr>
            <a:r>
              <a:rPr lang="en" sz="2200"/>
              <a:t>Senior Treasurer - Victoria Yun</a:t>
            </a:r>
          </a:p>
          <a:p>
            <a:pPr rtl="0">
              <a:spcBef>
                <a:spcPts val="0"/>
              </a:spcBef>
              <a:buNone/>
            </a:pPr>
            <a:r>
              <a:rPr lang="en" sz="2200"/>
              <a:t>Junior Treasurer - Jordyn Schroeder</a:t>
            </a:r>
          </a:p>
          <a:p>
            <a:pPr rtl="0">
              <a:spcBef>
                <a:spcPts val="0"/>
              </a:spcBef>
              <a:buNone/>
            </a:pPr>
            <a:r>
              <a:rPr lang="en" sz="2200"/>
              <a:t>Corresponding Secretary - Sean Najmi</a:t>
            </a:r>
          </a:p>
          <a:p>
            <a:pPr rtl="0">
              <a:spcBef>
                <a:spcPts val="0"/>
              </a:spcBef>
              <a:buNone/>
            </a:pPr>
            <a:r>
              <a:rPr lang="en" sz="2200"/>
              <a:t>Recording Secretary - Asad Khan</a:t>
            </a:r>
          </a:p>
          <a:p>
            <a:pPr rtl="0">
              <a:spcBef>
                <a:spcPts val="0"/>
              </a:spcBef>
              <a:buNone/>
            </a:pPr>
            <a:r>
              <a:rPr lang="en" sz="2200"/>
              <a:t>Social Coordinator - Melissa Holmes</a:t>
            </a:r>
          </a:p>
          <a:p>
            <a:pPr rtl="0">
              <a:spcBef>
                <a:spcPts val="0"/>
              </a:spcBef>
              <a:buNone/>
            </a:pPr>
            <a:r>
              <a:rPr lang="en" sz="2200"/>
              <a:t>Service Coordinator - Nicole Demetrides</a:t>
            </a:r>
          </a:p>
          <a:p>
            <a:pPr rtl="0">
              <a:spcBef>
                <a:spcPts val="0"/>
              </a:spcBef>
              <a:buNone/>
            </a:pPr>
            <a:r>
              <a:rPr lang="en" sz="2200"/>
              <a:t>Tutoring Coordinator - Matt Glessner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49146"/>
            <a:ext cx="8229600" cy="17195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3200"/>
              <a:t>Michael Bishoff </a:t>
            </a:r>
          </a:p>
          <a:p>
            <a:pPr rtl="0">
              <a:spcBef>
                <a:spcPts val="0"/>
              </a:spcBef>
              <a:buNone/>
            </a:pPr>
            <a:r>
              <a:rPr lang="en" sz="3200"/>
              <a:t>Community Events Coordinator</a:t>
            </a:r>
          </a:p>
          <a:p>
            <a:pPr rtl="0">
              <a:spcBef>
                <a:spcPts val="0"/>
              </a:spcBef>
              <a:buNone/>
            </a:pPr>
            <a:r>
              <a:rPr lang="en" sz="3200"/>
              <a:t>(Engineer’s Week Liaison)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457200" y="1795175"/>
            <a:ext cx="8229600" cy="31304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Founder &amp; President of HackUMBC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Organized various tech workshops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Communicated with UMBC Administration</a:t>
            </a:r>
          </a:p>
          <a:p>
            <a:pPr indent="-419100" lvl="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Contacted Corporate Sponsors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Initiation Coordinator Candidates?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Tutoring</a:t>
            </a: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457200" y="116290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Planning to have a cram session for Statics Final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Service Opportunities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457200" y="1200150"/>
            <a:ext cx="85388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May 7th-10th Baja Volunteers needed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Social Events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Study Day Social (May 13th)</a:t>
            </a:r>
          </a:p>
          <a:p>
            <a:pPr indent="-381000" lvl="1" marL="914400" rtl="0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Come study at Starbucks/Chick Fil-A on campus between 2 and 5 PM</a:t>
            </a:r>
          </a:p>
          <a:p>
            <a:pPr indent="-4191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Make Your Own Social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5+ TBP members</a:t>
            </a:r>
          </a:p>
          <a:p>
            <a:pPr indent="-381000" lvl="1" marL="9144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To make it official you </a:t>
            </a:r>
            <a:r>
              <a:rPr b="1" lang="en" u="sng"/>
              <a:t>must</a:t>
            </a:r>
            <a:r>
              <a:rPr lang="en"/>
              <a:t> email the TBP account at least 24 hours in advance so we can send an invite to all members (48+ hours recommended)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0800" y="59450"/>
            <a:ext cx="2152950" cy="3827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Shape 9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4672" y="1248075"/>
            <a:ext cx="2152950" cy="3827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Shape 9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The Garden!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250075" y="930175"/>
            <a:ext cx="4127400" cy="4145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lang="en" sz="2200"/>
              <a:t>Join Stephanie on </a:t>
            </a:r>
            <a:r>
              <a:rPr b="1" lang="en" sz="2200" u="sng"/>
              <a:t>Thursday 5/7 @ Noon!</a:t>
            </a:r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 sz="2200" u="sng"/>
          </a:p>
          <a:p>
            <a:pPr rtl="0" algn="ctr">
              <a:spcBef>
                <a:spcPts val="0"/>
              </a:spcBef>
              <a:buNone/>
            </a:pPr>
            <a:r>
              <a:rPr lang="en" sz="2200"/>
              <a:t>We also need volunteers to help with the TBP plot this summer!</a:t>
            </a:r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sz="2200"/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If you are interested, please email Stephanie (</a:t>
            </a:r>
            <a:r>
              <a:rPr lang="en" sz="1800" u="sng">
                <a:solidFill>
                  <a:schemeClr val="hlink"/>
                </a:solidFill>
                <a:hlinkClick r:id="rId5"/>
              </a:rPr>
              <a:t>stephb3@umbc.edu</a:t>
            </a:r>
            <a:r>
              <a:rPr lang="en" sz="1800"/>
              <a:t>) or Sarah (</a:t>
            </a:r>
            <a:r>
              <a:rPr lang="en" sz="1800" u="sng">
                <a:solidFill>
                  <a:schemeClr val="hlink"/>
                </a:solidFill>
                <a:hlinkClick r:id="rId6"/>
              </a:rPr>
              <a:t>shemler1@umbc.edu</a:t>
            </a:r>
            <a:r>
              <a:rPr lang="en" sz="1800"/>
              <a:t>) after the meeting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western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