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724400" y="0"/>
            <a:ext cx="3012140" cy="5140547"/>
          </a:xfrm>
          <a:custGeom>
            <a:pathLst>
              <a:path extrusionOk="0" h="6854064" w="3012141">
                <a:moveTo>
                  <a:pt x="2623817" y="0"/>
                </a:moveTo>
                <a:lnTo>
                  <a:pt x="2791741" y="608783"/>
                </a:lnTo>
                <a:lnTo>
                  <a:pt x="1826176" y="1301537"/>
                </a:lnTo>
                <a:lnTo>
                  <a:pt x="2130539" y="2466623"/>
                </a:lnTo>
                <a:lnTo>
                  <a:pt x="1175470" y="3190866"/>
                </a:lnTo>
                <a:lnTo>
                  <a:pt x="1469337" y="4355952"/>
                </a:lnTo>
                <a:lnTo>
                  <a:pt x="493277" y="5080194"/>
                </a:lnTo>
                <a:lnTo>
                  <a:pt x="808135" y="6255776"/>
                </a:lnTo>
                <a:lnTo>
                  <a:pt x="0" y="6854064"/>
                </a:lnTo>
                <a:lnTo>
                  <a:pt x="388325" y="6854064"/>
                </a:lnTo>
                <a:lnTo>
                  <a:pt x="1007545" y="6308258"/>
                </a:lnTo>
                <a:lnTo>
                  <a:pt x="713678" y="5122179"/>
                </a:lnTo>
                <a:lnTo>
                  <a:pt x="1679242" y="4408433"/>
                </a:lnTo>
                <a:lnTo>
                  <a:pt x="1364384" y="3232851"/>
                </a:lnTo>
                <a:lnTo>
                  <a:pt x="2361435" y="2498112"/>
                </a:lnTo>
                <a:lnTo>
                  <a:pt x="2015091" y="1343522"/>
                </a:lnTo>
                <a:lnTo>
                  <a:pt x="3012141" y="608783"/>
                </a:lnTo>
                <a:lnTo>
                  <a:pt x="2833722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4571999" y="0"/>
            <a:ext cx="4546600" cy="5143499"/>
            <a:chOff x="1447" y="0"/>
            <a:chExt cx="2863" cy="4319"/>
          </a:xfrm>
        </p:grpSpPr>
        <p:sp>
          <p:nvSpPr>
            <p:cNvPr id="12" name="Shape 12"/>
            <p:cNvSpPr/>
            <p:nvPr/>
          </p:nvSpPr>
          <p:spPr>
            <a:xfrm>
              <a:off x="1447" y="0"/>
              <a:ext cx="1885" cy="4319"/>
            </a:xfrm>
            <a:custGeom>
              <a:pathLst>
                <a:path extrusionOk="0" h="4320" w="1886">
                  <a:moveTo>
                    <a:pt x="1719" y="0"/>
                  </a:moveTo>
                  <a:lnTo>
                    <a:pt x="1813" y="357"/>
                  </a:lnTo>
                  <a:lnTo>
                    <a:pt x="1194" y="805"/>
                  </a:lnTo>
                  <a:lnTo>
                    <a:pt x="1393" y="1544"/>
                  </a:lnTo>
                  <a:lnTo>
                    <a:pt x="777" y="1991"/>
                  </a:lnTo>
                  <a:lnTo>
                    <a:pt x="972" y="2734"/>
                  </a:lnTo>
                  <a:lnTo>
                    <a:pt x="355" y="3178"/>
                  </a:lnTo>
                  <a:lnTo>
                    <a:pt x="554" y="3921"/>
                  </a:lnTo>
                  <a:lnTo>
                    <a:pt x="0" y="4320"/>
                  </a:lnTo>
                  <a:lnTo>
                    <a:pt x="109" y="4320"/>
                  </a:lnTo>
                  <a:lnTo>
                    <a:pt x="623" y="3948"/>
                  </a:lnTo>
                  <a:lnTo>
                    <a:pt x="430" y="3205"/>
                  </a:lnTo>
                  <a:lnTo>
                    <a:pt x="1045" y="2761"/>
                  </a:lnTo>
                  <a:lnTo>
                    <a:pt x="850" y="2018"/>
                  </a:lnTo>
                  <a:lnTo>
                    <a:pt x="1468" y="1572"/>
                  </a:lnTo>
                  <a:lnTo>
                    <a:pt x="1271" y="830"/>
                  </a:lnTo>
                  <a:lnTo>
                    <a:pt x="1886" y="386"/>
                  </a:lnTo>
                  <a:lnTo>
                    <a:pt x="1788" y="0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559" y="0"/>
              <a:ext cx="1978" cy="4319"/>
            </a:xfrm>
            <a:custGeom>
              <a:pathLst>
                <a:path extrusionOk="0" h="4320" w="1979">
                  <a:moveTo>
                    <a:pt x="1673" y="0"/>
                  </a:moveTo>
                  <a:lnTo>
                    <a:pt x="1777" y="382"/>
                  </a:lnTo>
                  <a:lnTo>
                    <a:pt x="1160" y="830"/>
                  </a:lnTo>
                  <a:lnTo>
                    <a:pt x="1357" y="1570"/>
                  </a:lnTo>
                  <a:lnTo>
                    <a:pt x="743" y="2016"/>
                  </a:lnTo>
                  <a:lnTo>
                    <a:pt x="936" y="2759"/>
                  </a:lnTo>
                  <a:lnTo>
                    <a:pt x="319" y="3204"/>
                  </a:lnTo>
                  <a:lnTo>
                    <a:pt x="517" y="3947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717" y="4025"/>
                  </a:lnTo>
                  <a:lnTo>
                    <a:pt x="521" y="3280"/>
                  </a:lnTo>
                  <a:lnTo>
                    <a:pt x="1136" y="2836"/>
                  </a:lnTo>
                  <a:lnTo>
                    <a:pt x="941" y="2093"/>
                  </a:lnTo>
                  <a:lnTo>
                    <a:pt x="1559" y="1648"/>
                  </a:lnTo>
                  <a:lnTo>
                    <a:pt x="1362" y="905"/>
                  </a:lnTo>
                  <a:lnTo>
                    <a:pt x="1979" y="461"/>
                  </a:lnTo>
                  <a:lnTo>
                    <a:pt x="1859" y="0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090" y="0"/>
              <a:ext cx="1805" cy="4319"/>
            </a:xfrm>
            <a:custGeom>
              <a:pathLst>
                <a:path extrusionOk="0" h="4320" w="1806">
                  <a:moveTo>
                    <a:pt x="1462" y="0"/>
                  </a:moveTo>
                  <a:lnTo>
                    <a:pt x="1604" y="510"/>
                  </a:lnTo>
                  <a:lnTo>
                    <a:pt x="987" y="958"/>
                  </a:lnTo>
                  <a:lnTo>
                    <a:pt x="1183" y="1696"/>
                  </a:lnTo>
                  <a:lnTo>
                    <a:pt x="570" y="2142"/>
                  </a:lnTo>
                  <a:lnTo>
                    <a:pt x="764" y="2885"/>
                  </a:lnTo>
                  <a:lnTo>
                    <a:pt x="147" y="3329"/>
                  </a:lnTo>
                  <a:lnTo>
                    <a:pt x="344" y="4072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544" y="4151"/>
                  </a:lnTo>
                  <a:lnTo>
                    <a:pt x="349" y="3406"/>
                  </a:lnTo>
                  <a:lnTo>
                    <a:pt x="965" y="2961"/>
                  </a:lnTo>
                  <a:lnTo>
                    <a:pt x="768" y="2220"/>
                  </a:lnTo>
                  <a:lnTo>
                    <a:pt x="1385" y="1776"/>
                  </a:lnTo>
                  <a:lnTo>
                    <a:pt x="1189" y="1031"/>
                  </a:lnTo>
                  <a:lnTo>
                    <a:pt x="1806" y="586"/>
                  </a:lnTo>
                  <a:lnTo>
                    <a:pt x="1647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463" y="0"/>
              <a:ext cx="1847" cy="4319"/>
            </a:xfrm>
            <a:custGeom>
              <a:pathLst>
                <a:path extrusionOk="0" h="4320" w="1848">
                  <a:moveTo>
                    <a:pt x="1311" y="0"/>
                  </a:moveTo>
                  <a:lnTo>
                    <a:pt x="1475" y="606"/>
                  </a:lnTo>
                  <a:lnTo>
                    <a:pt x="856" y="1055"/>
                  </a:lnTo>
                  <a:lnTo>
                    <a:pt x="1054" y="1794"/>
                  </a:lnTo>
                  <a:lnTo>
                    <a:pt x="439" y="2240"/>
                  </a:lnTo>
                  <a:lnTo>
                    <a:pt x="634" y="2981"/>
                  </a:lnTo>
                  <a:lnTo>
                    <a:pt x="16" y="3428"/>
                  </a:lnTo>
                  <a:lnTo>
                    <a:pt x="215" y="4169"/>
                  </a:lnTo>
                  <a:lnTo>
                    <a:pt x="0" y="4320"/>
                  </a:lnTo>
                  <a:lnTo>
                    <a:pt x="570" y="4320"/>
                  </a:lnTo>
                  <a:lnTo>
                    <a:pt x="584" y="4304"/>
                  </a:lnTo>
                  <a:lnTo>
                    <a:pt x="391" y="3570"/>
                  </a:lnTo>
                  <a:lnTo>
                    <a:pt x="1005" y="3118"/>
                  </a:lnTo>
                  <a:lnTo>
                    <a:pt x="810" y="2380"/>
                  </a:lnTo>
                  <a:lnTo>
                    <a:pt x="1422" y="1936"/>
                  </a:lnTo>
                  <a:lnTo>
                    <a:pt x="1229" y="1193"/>
                  </a:lnTo>
                  <a:lnTo>
                    <a:pt x="1848" y="743"/>
                  </a:lnTo>
                  <a:lnTo>
                    <a:pt x="1650" y="0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000"/>
            </a:lvl2pPr>
            <a:lvl3pPr>
              <a:spcBef>
                <a:spcPts val="0"/>
              </a:spcBef>
              <a:buSzPct val="100000"/>
              <a:buNone/>
              <a:defRPr sz="3000"/>
            </a:lvl3pPr>
            <a:lvl4pPr>
              <a:spcBef>
                <a:spcPts val="0"/>
              </a:spcBef>
              <a:buSzPct val="100000"/>
              <a:buNone/>
              <a:defRPr sz="3000"/>
            </a:lvl4pPr>
            <a:lvl5pPr>
              <a:spcBef>
                <a:spcPts val="0"/>
              </a:spcBef>
              <a:buSzPct val="100000"/>
              <a:buNone/>
              <a:defRPr sz="3000"/>
            </a:lvl5pPr>
            <a:lvl6pPr>
              <a:spcBef>
                <a:spcPts val="0"/>
              </a:spcBef>
              <a:buSzPct val="100000"/>
              <a:buNone/>
              <a:defRPr sz="3000"/>
            </a:lvl6pPr>
            <a:lvl7pPr>
              <a:spcBef>
                <a:spcPts val="0"/>
              </a:spcBef>
              <a:buSzPct val="100000"/>
              <a:buNone/>
              <a:defRPr sz="3000"/>
            </a:lvl7pPr>
            <a:lvl8pPr>
              <a:spcBef>
                <a:spcPts val="0"/>
              </a:spcBef>
              <a:buSzPct val="100000"/>
              <a:buNone/>
              <a:defRPr sz="3000"/>
            </a:lvl8pPr>
            <a:lvl9pPr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>
                <a:solidFill>
                  <a:srgbClr val="A64128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A64128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A64128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A64128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A64128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A64128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A64128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A64128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A64128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36" name="Shape 36"/>
          <p:cNvSpPr/>
          <p:nvPr/>
        </p:nvSpPr>
        <p:spPr>
          <a:xfrm rot="10800000">
            <a:off x="7938258" y="0"/>
            <a:ext cx="1205741" cy="3389922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 rot="5400000">
            <a:off x="1807794" y="-1807795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1753577"/>
            <a:ext cx="1205741" cy="3389922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vyun1@umbc.edu" TargetMode="External"/><Relationship Id="rId4" Type="http://schemas.openxmlformats.org/officeDocument/2006/relationships/hyperlink" Target="mailto:js18@umbc.edu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Welcome Back!</a:t>
            </a:r>
          </a:p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Tau Beta Pi - First GBM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9/16/2015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-49921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Miscellaneous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275250" y="330750"/>
            <a:ext cx="8229600" cy="462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200"/>
              <a:t>Donate 0.5% to TBP Headquarters through Amazon Smiles (Jeff Bezos is a TBP member)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200"/>
              <a:t>Join the TBP group on Linkedin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200"/>
              <a:t>Join myUMBC TBP page (We have over 100 members !)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200"/>
              <a:t>If you are interested in Engineering Management and Systems Engineering or the BS/MS, the graduate director has set up an informational session on Oct 7th from (12-1ish pm) after our next GBM (Pizza and drinks provided!)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200"/>
              <a:t>Congratulations to </a:t>
            </a:r>
            <a:r>
              <a:rPr b="1" lang="en" sz="2200"/>
              <a:t>Sarah Helmer, Cheli Arrusy, Sydney Menikheim, Nicole Demetrides, Julianne Maclennan, and Daniel Ocasio</a:t>
            </a:r>
            <a:r>
              <a:rPr lang="en" sz="2200"/>
              <a:t> for winning the TBP scholarship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408675" y="5329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3600"/>
              <a:t>Questions or Concerns?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rtl="0" algn="ctr">
              <a:spcBef>
                <a:spcPts val="0"/>
              </a:spcBef>
              <a:buNone/>
            </a:pPr>
            <a:r>
              <a:rPr lang="en" sz="3600"/>
              <a:t>The next GBM is October 7th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algn="ctr">
              <a:spcBef>
                <a:spcPts val="0"/>
              </a:spcBef>
              <a:buNone/>
            </a:pPr>
            <a:r>
              <a:rPr lang="en" sz="3600"/>
              <a:t>Don’t forget to sign in the attendance sheet!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Active Membership Requirement</a:t>
            </a:r>
          </a:p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99542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5 hours social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5 hours service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Attend </a:t>
            </a:r>
            <a:r>
              <a:rPr b="1" lang="en" u="sng"/>
              <a:t>all</a:t>
            </a:r>
            <a:r>
              <a:rPr lang="en"/>
              <a:t> GBMs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Any absences must be excused - e-mail us in advance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Initiation attendance required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Need to be active the last </a:t>
            </a:r>
            <a:r>
              <a:rPr b="1" lang="en"/>
              <a:t>two semesters</a:t>
            </a:r>
            <a:r>
              <a:rPr lang="en"/>
              <a:t> to receive a stole for graduation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 license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605100"/>
            <a:ext cx="8229600" cy="4210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Pros:</a:t>
            </a:r>
          </a:p>
          <a:p>
            <a:pPr indent="-228600" lvl="2" marL="1371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Engineers with a PE license earn about $20,000 on average more than those without one</a:t>
            </a:r>
          </a:p>
          <a:p>
            <a:pPr indent="-228600" lvl="2" marL="1371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Recommended by most working engineers and graduate students</a:t>
            </a:r>
          </a:p>
          <a:p>
            <a:pPr indent="-228600" lvl="2" marL="1371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Typically, take during junior or senior year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Receive 30% discount on FE and PE exam preparation material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Offered in most months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Pass rates according to NCEES</a:t>
            </a:r>
          </a:p>
          <a:p>
            <a:pPr indent="-228600" lvl="2" marL="1371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Chemical→ 77%</a:t>
            </a:r>
          </a:p>
          <a:p>
            <a:pPr indent="-228600" lvl="2" marL="1371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Electrical and Computer→ 75%</a:t>
            </a:r>
          </a:p>
          <a:p>
            <a:pPr indent="-228600" lvl="2" marL="1371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Mechanical→ 81%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http://www.learncheme.com/screencasts/fe-review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Social Events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7323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600"/>
              <a:t>Crab Feast: Sept. 18 5-7pm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000"/>
              <a:t>On Commons terrace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000"/>
              <a:t>$10 - buy tickets at CIC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600"/>
              <a:t>Renaissance Festival: Sept. 26, opens at 10am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000"/>
              <a:t>Same day as Honors College Trip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000"/>
              <a:t>$24 - buy tickets online or at the gate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000"/>
              <a:t>Take picture of yourself for evidence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600"/>
              <a:t>5k race with Brain Injury Association of Maryland: Oct. 4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000"/>
              <a:t>Run it for social event - $35 to enter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000"/>
              <a:t>Volunteer for service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600"/>
              <a:t>Make your own social- At least 5 TBP members!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CHIPOTLE FUNDRAISER!!!!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200150"/>
            <a:ext cx="84089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Take a study break and get some nourishment!!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Fill your bellies with deliciousness!!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800"/>
              <a:t>Date: Sept. 21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800"/>
              <a:t>Time: 4pm - 8pm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800"/>
              <a:t>Where: Arundel Mills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2800"/>
              <a:t>How: Tell cashier that you are with TBP!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Service Events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Volunteer for 5k race: October 4th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Dance-a-thon: October 9th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UC Ballroom 2pm-8pm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Help raise awareness for childhood cancer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FLL Team Volunteer (Date TBD)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Elizabeth Seton High School Mentor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Female mentors for one email a week commitment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JHU Robotics Outreach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T-Shirts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16640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Available for $10 cash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Contact Victoria (</a:t>
            </a:r>
            <a:r>
              <a:rPr lang="en" u="sng">
                <a:solidFill>
                  <a:schemeClr val="hlink"/>
                </a:solidFill>
                <a:hlinkClick r:id="rId3"/>
              </a:rPr>
              <a:t>vyun1@umbc.edu</a:t>
            </a:r>
            <a:r>
              <a:rPr lang="en"/>
              <a:t>) or Jordyn (</a:t>
            </a:r>
            <a:r>
              <a:rPr lang="en" u="sng">
                <a:solidFill>
                  <a:schemeClr val="hlink"/>
                </a:solidFill>
                <a:hlinkClick r:id="rId4"/>
              </a:rPr>
              <a:t>js18@umbc.edu</a:t>
            </a:r>
            <a:r>
              <a:rPr lang="en"/>
              <a:t>) to purchase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Wear it to GBMs!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Tutoring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3600"/>
              <a:t>Last year, we had </a:t>
            </a:r>
            <a:r>
              <a:rPr b="1" lang="en" sz="3600"/>
              <a:t>33 tutors and 93 tutees</a:t>
            </a:r>
            <a:r>
              <a:rPr lang="en" sz="3600"/>
              <a:t> ^_^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3600"/>
              <a:t>ENES 101, ENME 110, CMPE 212, ENCH 215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3600"/>
              <a:t>Respond to Poll if interested for service hours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Garden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57200" y="918650"/>
            <a:ext cx="31209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3 TBP plots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Volunteer for service hours!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93" name="Shape 93"/>
          <p:cNvSpPr txBox="1"/>
          <p:nvPr/>
        </p:nvSpPr>
        <p:spPr>
          <a:xfrm>
            <a:off x="3719325" y="4496150"/>
            <a:ext cx="5038199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/>
              <a:t>Before					After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325" y="345750"/>
            <a:ext cx="2259846" cy="401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7575" y="345746"/>
            <a:ext cx="2259846" cy="4017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ester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