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5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Shape 1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buNone/>
              <a:defRPr/>
            </a:lvl1pPr>
            <a:lvl2pPr rtl="0">
              <a:spcBef>
                <a:spcPts val="0"/>
              </a:spcBef>
              <a:buSzPct val="100000"/>
              <a:buNone/>
              <a:defRPr sz="3000"/>
            </a:lvl2pPr>
            <a:lvl3pPr rtl="0">
              <a:spcBef>
                <a:spcPts val="0"/>
              </a:spcBef>
              <a:buSzPct val="100000"/>
              <a:buNone/>
              <a:defRPr sz="3000"/>
            </a:lvl3pPr>
            <a:lvl4pPr rtl="0">
              <a:spcBef>
                <a:spcPts val="0"/>
              </a:spcBef>
              <a:buSzPct val="100000"/>
              <a:buNone/>
              <a:defRPr sz="3000"/>
            </a:lvl4pPr>
            <a:lvl5pPr rtl="0">
              <a:spcBef>
                <a:spcPts val="0"/>
              </a:spcBef>
              <a:buSzPct val="100000"/>
              <a:buNone/>
              <a:defRPr sz="3000"/>
            </a:lvl5pPr>
            <a:lvl6pPr rtl="0">
              <a:spcBef>
                <a:spcPts val="0"/>
              </a:spcBef>
              <a:buSzPct val="100000"/>
              <a:buNone/>
              <a:defRPr sz="3000"/>
            </a:lvl6pPr>
            <a:lvl7pPr rtl="0">
              <a:spcBef>
                <a:spcPts val="0"/>
              </a:spcBef>
              <a:buSzPct val="100000"/>
              <a:buNone/>
              <a:defRPr sz="3000"/>
            </a:lvl7pPr>
            <a:lvl8pPr rtl="0">
              <a:spcBef>
                <a:spcPts val="0"/>
              </a:spcBef>
              <a:buSzPct val="100000"/>
              <a:buNone/>
              <a:defRPr sz="3000"/>
            </a:lvl8pPr>
            <a:lvl9pPr rtl="0"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19" name="Shape 119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3" name="Shape 12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SzPct val="100000"/>
              <a:defRPr sz="2400"/>
            </a:lvl1pPr>
            <a:lvl2pPr rtl="0">
              <a:spcBef>
                <a:spcPts val="0"/>
              </a:spcBef>
              <a:buSzPct val="100000"/>
              <a:defRPr sz="2400"/>
            </a:lvl2pPr>
            <a:lvl3pPr rtl="0">
              <a:spcBef>
                <a:spcPts val="0"/>
              </a:spcBef>
              <a:buSzPct val="100000"/>
              <a:defRPr sz="2400"/>
            </a:lvl3pPr>
            <a:lvl4pPr rtl="0">
              <a:spcBef>
                <a:spcPts val="0"/>
              </a:spcBef>
              <a:buSzPct val="100000"/>
              <a:defRPr sz="2400"/>
            </a:lvl4pPr>
            <a:lvl5pPr rtl="0">
              <a:spcBef>
                <a:spcPts val="0"/>
              </a:spcBef>
              <a:buSzPct val="100000"/>
              <a:defRPr sz="2400"/>
            </a:lvl5pPr>
            <a:lvl6pPr rtl="0">
              <a:spcBef>
                <a:spcPts val="0"/>
              </a:spcBef>
              <a:buSzPct val="100000"/>
              <a:defRPr sz="2400"/>
            </a:lvl6pPr>
            <a:lvl7pPr rtl="0">
              <a:spcBef>
                <a:spcPts val="0"/>
              </a:spcBef>
              <a:buSzPct val="100000"/>
              <a:defRPr sz="2400"/>
            </a:lvl7pPr>
            <a:lvl8pPr rtl="0">
              <a:spcBef>
                <a:spcPts val="0"/>
              </a:spcBef>
              <a:buSzPct val="100000"/>
              <a:defRPr sz="2400"/>
            </a:lvl8pPr>
            <a:lvl9pPr rtl="0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buSzPct val="100000"/>
              <a:defRPr sz="12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 algn="ctr">
              <a:spcBef>
                <a:spcPts val="0"/>
              </a:spcBef>
              <a:buSzPct val="100000"/>
              <a:defRPr sz="4200"/>
            </a:lvl1pPr>
            <a:lvl2pPr rtl="0" algn="ctr">
              <a:spcBef>
                <a:spcPts val="0"/>
              </a:spcBef>
              <a:buSzPct val="100000"/>
              <a:defRPr sz="4200"/>
            </a:lvl2pPr>
            <a:lvl3pPr rtl="0" algn="ctr">
              <a:spcBef>
                <a:spcPts val="0"/>
              </a:spcBef>
              <a:buSzPct val="100000"/>
              <a:defRPr sz="4200"/>
            </a:lvl3pPr>
            <a:lvl4pPr rtl="0" algn="ctr">
              <a:spcBef>
                <a:spcPts val="0"/>
              </a:spcBef>
              <a:buSzPct val="100000"/>
              <a:defRPr sz="4200"/>
            </a:lvl4pPr>
            <a:lvl5pPr rtl="0" algn="ctr">
              <a:spcBef>
                <a:spcPts val="0"/>
              </a:spcBef>
              <a:buSzPct val="100000"/>
              <a:defRPr sz="4200"/>
            </a:lvl5pPr>
            <a:lvl6pPr rtl="0" algn="ctr">
              <a:spcBef>
                <a:spcPts val="0"/>
              </a:spcBef>
              <a:buSzPct val="100000"/>
              <a:defRPr sz="4200"/>
            </a:lvl6pPr>
            <a:lvl7pPr rtl="0" algn="ctr">
              <a:spcBef>
                <a:spcPts val="0"/>
              </a:spcBef>
              <a:buSzPct val="100000"/>
              <a:defRPr sz="4200"/>
            </a:lvl7pPr>
            <a:lvl8pPr rtl="0" algn="ctr">
              <a:spcBef>
                <a:spcPts val="0"/>
              </a:spcBef>
              <a:buSzPct val="100000"/>
              <a:defRPr sz="4200"/>
            </a:lvl8pPr>
            <a:lvl9pPr rtl="0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134" name="Shape 134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135" name="Shape 135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36" name="Shape 136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139" name="Shape 13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 algn="ctr">
              <a:spcBef>
                <a:spcPts val="0"/>
              </a:spcBef>
              <a:buSzPct val="100000"/>
              <a:defRPr sz="12000"/>
            </a:lvl1pPr>
            <a:lvl2pPr rtl="0" algn="ctr">
              <a:spcBef>
                <a:spcPts val="0"/>
              </a:spcBef>
              <a:buSzPct val="100000"/>
              <a:defRPr sz="12000"/>
            </a:lvl2pPr>
            <a:lvl3pPr rtl="0" algn="ctr">
              <a:spcBef>
                <a:spcPts val="0"/>
              </a:spcBef>
              <a:buSzPct val="100000"/>
              <a:defRPr sz="12000"/>
            </a:lvl3pPr>
            <a:lvl4pPr rtl="0" algn="ctr">
              <a:spcBef>
                <a:spcPts val="0"/>
              </a:spcBef>
              <a:buSzPct val="100000"/>
              <a:defRPr sz="12000"/>
            </a:lvl4pPr>
            <a:lvl5pPr rtl="0" algn="ctr">
              <a:spcBef>
                <a:spcPts val="0"/>
              </a:spcBef>
              <a:buSzPct val="100000"/>
              <a:defRPr sz="12000"/>
            </a:lvl5pPr>
            <a:lvl6pPr rtl="0" algn="ctr">
              <a:spcBef>
                <a:spcPts val="0"/>
              </a:spcBef>
              <a:buSzPct val="100000"/>
              <a:defRPr sz="12000"/>
            </a:lvl6pPr>
            <a:lvl7pPr rtl="0" algn="ctr">
              <a:spcBef>
                <a:spcPts val="0"/>
              </a:spcBef>
              <a:buSzPct val="100000"/>
              <a:defRPr sz="12000"/>
            </a:lvl7pPr>
            <a:lvl8pPr rtl="0" algn="ctr">
              <a:spcBef>
                <a:spcPts val="0"/>
              </a:spcBef>
              <a:buSzPct val="100000"/>
              <a:defRPr sz="12000"/>
            </a:lvl8pPr>
            <a:lvl9pPr rtl="0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defRPr/>
            </a:lvl1pPr>
            <a:lvl2pPr rtl="0" algn="ctr">
              <a:spcBef>
                <a:spcPts val="0"/>
              </a:spcBef>
              <a:defRPr/>
            </a:lvl2pPr>
            <a:lvl3pPr rtl="0" algn="ctr">
              <a:spcBef>
                <a:spcPts val="0"/>
              </a:spcBef>
              <a:defRPr/>
            </a:lvl3pPr>
            <a:lvl4pPr rtl="0" algn="ctr">
              <a:spcBef>
                <a:spcPts val="0"/>
              </a:spcBef>
              <a:defRPr/>
            </a:lvl4pPr>
            <a:lvl5pPr rtl="0" algn="ctr">
              <a:spcBef>
                <a:spcPts val="0"/>
              </a:spcBef>
              <a:defRPr/>
            </a:lvl5pPr>
            <a:lvl6pPr rtl="0" algn="ctr">
              <a:spcBef>
                <a:spcPts val="0"/>
              </a:spcBef>
              <a:defRPr/>
            </a:lvl6pPr>
            <a:lvl7pPr rtl="0" algn="ctr">
              <a:spcBef>
                <a:spcPts val="0"/>
              </a:spcBef>
              <a:defRPr/>
            </a:lvl7pPr>
            <a:lvl8pPr rtl="0" algn="ctr">
              <a:spcBef>
                <a:spcPts val="0"/>
              </a:spcBef>
              <a:defRPr/>
            </a:lvl8pPr>
            <a:lvl9pPr rtl="0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43" name="Shape 1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 rtl="0"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 rtl="0"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 rtl="0"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 rtl="0"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 rtl="0"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 rtl="0"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 rtl="0"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 rtl="0"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 algn="ctr">
              <a:spcBef>
                <a:spcPts val="0"/>
              </a:spcBef>
              <a:buSzPct val="100000"/>
              <a:defRPr sz="5200"/>
            </a:lvl1pPr>
            <a:lvl2pPr rtl="0" algn="ctr">
              <a:spcBef>
                <a:spcPts val="0"/>
              </a:spcBef>
              <a:buSzPct val="100000"/>
              <a:defRPr sz="5200"/>
            </a:lvl2pPr>
            <a:lvl3pPr rtl="0" algn="ctr">
              <a:spcBef>
                <a:spcPts val="0"/>
              </a:spcBef>
              <a:buSzPct val="100000"/>
              <a:defRPr sz="5200"/>
            </a:lvl3pPr>
            <a:lvl4pPr rtl="0" algn="ctr">
              <a:spcBef>
                <a:spcPts val="0"/>
              </a:spcBef>
              <a:buSzPct val="100000"/>
              <a:defRPr sz="5200"/>
            </a:lvl4pPr>
            <a:lvl5pPr rtl="0" algn="ctr">
              <a:spcBef>
                <a:spcPts val="0"/>
              </a:spcBef>
              <a:buSzPct val="100000"/>
              <a:defRPr sz="5200"/>
            </a:lvl5pPr>
            <a:lvl6pPr rtl="0" algn="ctr">
              <a:spcBef>
                <a:spcPts val="0"/>
              </a:spcBef>
              <a:buSzPct val="100000"/>
              <a:defRPr sz="5200"/>
            </a:lvl6pPr>
            <a:lvl7pPr rtl="0" algn="ctr">
              <a:spcBef>
                <a:spcPts val="0"/>
              </a:spcBef>
              <a:buSzPct val="100000"/>
              <a:defRPr sz="5200"/>
            </a:lvl7pPr>
            <a:lvl8pPr rtl="0" algn="ctr">
              <a:spcBef>
                <a:spcPts val="0"/>
              </a:spcBef>
              <a:buSzPct val="100000"/>
              <a:defRPr sz="5200"/>
            </a:lvl8pPr>
            <a:lvl9pPr rtl="0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07" name="Shape 107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08" name="Shape 10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SzPct val="100000"/>
              <a:defRPr sz="3600"/>
            </a:lvl1pPr>
            <a:lvl2pPr rtl="0" algn="ctr">
              <a:spcBef>
                <a:spcPts val="0"/>
              </a:spcBef>
              <a:buSzPct val="100000"/>
              <a:defRPr sz="3600"/>
            </a:lvl2pPr>
            <a:lvl3pPr rtl="0" algn="ctr">
              <a:spcBef>
                <a:spcPts val="0"/>
              </a:spcBef>
              <a:buSzPct val="100000"/>
              <a:defRPr sz="3600"/>
            </a:lvl3pPr>
            <a:lvl4pPr rtl="0" algn="ctr">
              <a:spcBef>
                <a:spcPts val="0"/>
              </a:spcBef>
              <a:buSzPct val="100000"/>
              <a:defRPr sz="3600"/>
            </a:lvl4pPr>
            <a:lvl5pPr rtl="0" algn="ctr">
              <a:spcBef>
                <a:spcPts val="0"/>
              </a:spcBef>
              <a:buSzPct val="100000"/>
              <a:defRPr sz="3600"/>
            </a:lvl5pPr>
            <a:lvl6pPr rtl="0" algn="ctr">
              <a:spcBef>
                <a:spcPts val="0"/>
              </a:spcBef>
              <a:buSzPct val="100000"/>
              <a:defRPr sz="3600"/>
            </a:lvl6pPr>
            <a:lvl7pPr rtl="0" algn="ctr">
              <a:spcBef>
                <a:spcPts val="0"/>
              </a:spcBef>
              <a:buSzPct val="100000"/>
              <a:defRPr sz="3600"/>
            </a:lvl7pPr>
            <a:lvl8pPr rtl="0" algn="ctr">
              <a:spcBef>
                <a:spcPts val="0"/>
              </a:spcBef>
              <a:buSzPct val="100000"/>
              <a:defRPr sz="3600"/>
            </a:lvl8pPr>
            <a:lvl9pPr rtl="0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rtl="0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0.jpg"/><Relationship Id="rId4" Type="http://schemas.openxmlformats.org/officeDocument/2006/relationships/image" Target="../media/image0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vyun1@umbc.edu" TargetMode="External"/><Relationship Id="rId4" Type="http://schemas.openxmlformats.org/officeDocument/2006/relationships/hyperlink" Target="mailto:js18@umbc.edu" TargetMode="External"/><Relationship Id="rId5" Type="http://schemas.openxmlformats.org/officeDocument/2006/relationships/image" Target="../media/image02.png"/><Relationship Id="rId6" Type="http://schemas.openxmlformats.org/officeDocument/2006/relationships/image" Target="../media/image0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Welcome!</a:t>
            </a:r>
          </a:p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Tau Beta Pi - Second GBM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10/7/2015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Active Membership Requirement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9954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5 hours social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5 hours service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Attend </a:t>
            </a:r>
            <a:r>
              <a:rPr b="1" lang="en" u="sng"/>
              <a:t>all</a:t>
            </a:r>
            <a:r>
              <a:rPr lang="en"/>
              <a:t> GBMs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Any absences must be excused - e-mail us in advance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Initiation attendance required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Need to be active the last </a:t>
            </a:r>
            <a:r>
              <a:rPr b="1" lang="en"/>
              <a:t>two semesters</a:t>
            </a:r>
            <a:r>
              <a:rPr lang="en"/>
              <a:t> to receive a stole for graduation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56" name="Shape 56"/>
          <p:cNvSpPr txBox="1"/>
          <p:nvPr/>
        </p:nvSpPr>
        <p:spPr>
          <a:xfrm>
            <a:off x="457200" y="9609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(seb) Movie Night: Jurassic World 10/15-10/17 Lecture Hall</a:t>
            </a:r>
          </a:p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Vegas Night: Oct 26th</a:t>
            </a:r>
          </a:p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Skyzone AIChE: Oct. 28, transportation leaving ~5:45</a:t>
            </a:r>
          </a:p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Game Night: Nov. 6 @ 7pm room X in Math and Psych</a:t>
            </a:r>
          </a:p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Trip to the Aquarium: Nov. 13 @ 5:30pm </a:t>
            </a:r>
          </a:p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Bowling Trip: Nov. 20 @ Brunswich Bowling</a:t>
            </a:r>
          </a:p>
          <a:p>
            <a:pPr indent="-228600" lvl="0" marL="457200" rtl="0">
              <a:spcBef>
                <a:spcPts val="600"/>
              </a:spcBef>
              <a:buClr>
                <a:srgbClr val="374252"/>
              </a:buClr>
              <a:buSzPct val="100000"/>
              <a:buFont typeface="Trebuchet MS"/>
            </a:pPr>
            <a:r>
              <a:rPr lang="en" sz="2600">
                <a:solidFill>
                  <a:srgbClr val="374252"/>
                </a:solidFill>
                <a:latin typeface="Trebuchet MS"/>
                <a:ea typeface="Trebuchet MS"/>
                <a:cs typeface="Trebuchet MS"/>
                <a:sym typeface="Trebuchet MS"/>
              </a:rPr>
              <a:t>Make your own social- At least 5 TBP members!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Events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Dance-a-Thon: October 9th 2pm-8pm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Elizabeth Seton High School E-Mentoring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Robotics Program: October 24th and November 7th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Tutoring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Vegas Night needs dealers</a:t>
            </a:r>
          </a:p>
          <a:p>
            <a:pPr indent="-228600" lvl="1" marL="914400">
              <a:spcBef>
                <a:spcPts val="0"/>
              </a:spcBef>
              <a:buSzPct val="100000"/>
            </a:pPr>
            <a:r>
              <a:rPr lang="en" sz="3000"/>
              <a:t>Email Nick Rogers- nmkrogers@umbc.edu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600"/>
              <a:t>ENES 101, ENME 110, CMPE 212, ENCH 215</a:t>
            </a:r>
          </a:p>
          <a:p>
            <a:pPr indent="-228600" lvl="0" marL="457200">
              <a:spcBef>
                <a:spcPts val="0"/>
              </a:spcBef>
              <a:buSzPct val="100000"/>
            </a:pPr>
            <a:r>
              <a:rPr lang="en" sz="3600"/>
              <a:t>Respond to Poll if interested for service hours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Garden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1154875"/>
            <a:ext cx="3627600" cy="3489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400"/>
              <a:t>Peppers, tomatoes, strawberries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400"/>
              <a:t>Russian kale, winter radish, carrots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400"/>
              <a:t>Volunteer to water/weed for easy service hours!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2885" y="628350"/>
            <a:ext cx="2191814" cy="38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200" y="628349"/>
            <a:ext cx="2300559" cy="389657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6724700" y="4543325"/>
            <a:ext cx="2191799" cy="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1000"/>
              <a:t>Above Photo Courtesy of Stephanie Bonadies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T-Shirts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457200" y="1166400"/>
            <a:ext cx="55311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800"/>
              <a:t>$10 cash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800"/>
              <a:t>Talk to Victoria (</a:t>
            </a:r>
            <a:r>
              <a:rPr lang="en" sz="2800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 sz="2800"/>
              <a:t>)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2800"/>
              <a:t>or Jordyn (</a:t>
            </a:r>
            <a:r>
              <a:rPr lang="en" sz="2800" u="sng">
                <a:solidFill>
                  <a:schemeClr val="hlink"/>
                </a:solidFill>
                <a:hlinkClick r:id="rId4"/>
              </a:rPr>
              <a:t>js18@umbc.edu</a:t>
            </a:r>
            <a:r>
              <a:rPr lang="en" sz="2800"/>
              <a:t>) if you want to purchase yours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800"/>
              <a:t>Wear it to GBMs!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1075" y="0"/>
            <a:ext cx="2825300" cy="268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 rotWithShape="1">
          <a:blip r:embed="rId6">
            <a:alphaModFix/>
          </a:blip>
          <a:srcRect b="-10" l="0" r="-4101" t="-3167"/>
          <a:stretch/>
        </p:blipFill>
        <p:spPr>
          <a:xfrm>
            <a:off x="6437675" y="2539533"/>
            <a:ext cx="2825300" cy="2603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6096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Engineers Week 2016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122800"/>
            <a:ext cx="8229600" cy="3596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400"/>
              <a:t>If you have any suggestions or want to be involved in planning Engineers Week, please see one of the officers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600"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5274" y="2324425"/>
            <a:ext cx="6708275" cy="239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396550" y="96225"/>
            <a:ext cx="8229600" cy="4659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lvl="0" rtl="0" algn="ctr">
              <a:spcBef>
                <a:spcPts val="0"/>
              </a:spcBef>
              <a:buNone/>
            </a:pPr>
            <a:r>
              <a:rPr lang="en" sz="3600"/>
              <a:t>The next GBM is November 4th in Admin 101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rtl="0" algn="ctr">
              <a:spcBef>
                <a:spcPts val="0"/>
              </a:spcBef>
              <a:buNone/>
            </a:pPr>
            <a:r>
              <a:rPr lang="en" sz="3600"/>
              <a:t>Don’t forget to sign the attendance sheet!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 algn="ctr">
              <a:spcBef>
                <a:spcPts val="0"/>
              </a:spcBef>
              <a:buNone/>
            </a:pPr>
            <a:r>
              <a:rPr b="1" lang="en" sz="4000"/>
              <a:t>Stay for the info session!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