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2" name="Shape 12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3" name="Shape 13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Shape 17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8" name="Shape 18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SzPct val="100000"/>
              <a:buNone/>
              <a:defRPr sz="3000"/>
            </a:lvl2pPr>
            <a:lvl3pPr lvl="2">
              <a:spcBef>
                <a:spcPts val="0"/>
              </a:spcBef>
              <a:buSzPct val="100000"/>
              <a:buNone/>
              <a:defRPr sz="3000"/>
            </a:lvl3pPr>
            <a:lvl4pPr lvl="3">
              <a:spcBef>
                <a:spcPts val="0"/>
              </a:spcBef>
              <a:buSzPct val="100000"/>
              <a:buNone/>
              <a:defRPr sz="3000"/>
            </a:lvl4pPr>
            <a:lvl5pPr lvl="4">
              <a:spcBef>
                <a:spcPts val="0"/>
              </a:spcBef>
              <a:buSzPct val="100000"/>
              <a:buNone/>
              <a:defRPr sz="3000"/>
            </a:lvl5pPr>
            <a:lvl6pPr lvl="5">
              <a:spcBef>
                <a:spcPts val="0"/>
              </a:spcBef>
              <a:buSzPct val="100000"/>
              <a:buNone/>
              <a:defRPr sz="3000"/>
            </a:lvl6pPr>
            <a:lvl7pPr lvl="6">
              <a:spcBef>
                <a:spcPts val="0"/>
              </a:spcBef>
              <a:buSzPct val="100000"/>
              <a:buNone/>
              <a:defRPr sz="3000"/>
            </a:lvl7pPr>
            <a:lvl8pPr lvl="7">
              <a:spcBef>
                <a:spcPts val="0"/>
              </a:spcBef>
              <a:buSzPct val="100000"/>
              <a:buNone/>
              <a:defRPr sz="3000"/>
            </a:lvl8pPr>
            <a:lvl9pPr lvl="8"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 lvl="1"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 lvl="2"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 lvl="3"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 lvl="4"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 lvl="5"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 lvl="6"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 lvl="7"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 lvl="8"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7" name="Shape 37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" name="Shape 4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" name="Shape 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0.jpg"/><Relationship Id="rId4" Type="http://schemas.openxmlformats.org/officeDocument/2006/relationships/image" Target="../media/image03.jpg"/><Relationship Id="rId5" Type="http://schemas.openxmlformats.org/officeDocument/2006/relationships/image" Target="../media/image0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mailto:snajmi1@umbc.edu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mailto:vyun1@umbc.edu" TargetMode="External"/><Relationship Id="rId4" Type="http://schemas.openxmlformats.org/officeDocument/2006/relationships/hyperlink" Target="mailto:js18@umbc.edu" TargetMode="External"/><Relationship Id="rId5" Type="http://schemas.openxmlformats.org/officeDocument/2006/relationships/image" Target="../media/image0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5.jpg"/><Relationship Id="rId4" Type="http://schemas.openxmlformats.org/officeDocument/2006/relationships/image" Target="../media/image0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type="ctrTitle"/>
          </p:nvPr>
        </p:nvSpPr>
        <p:spPr>
          <a:xfrm>
            <a:off x="528225" y="80528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General Body Meeting</a:t>
            </a:r>
          </a:p>
        </p:txBody>
      </p:sp>
      <p:sp>
        <p:nvSpPr>
          <p:cNvPr id="48" name="Shape 48"/>
          <p:cNvSpPr txBox="1"/>
          <p:nvPr>
            <p:ph idx="1" type="subTitle"/>
          </p:nvPr>
        </p:nvSpPr>
        <p:spPr>
          <a:xfrm>
            <a:off x="528225" y="204266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Tau Beta Pi - 2nd Spring GBM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3/9/2016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Active Membership Requirement</a:t>
            </a:r>
          </a:p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9954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5 hours social and social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Attend </a:t>
            </a:r>
            <a:r>
              <a:rPr b="1" lang="en" u="sng"/>
              <a:t>all</a:t>
            </a:r>
            <a:r>
              <a:rPr lang="en"/>
              <a:t> GBMs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Any absences must be excused - e-mail us in advance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Initiation attendance required (April 23rd)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Need to be active the last </a:t>
            </a:r>
            <a:r>
              <a:rPr b="1" lang="en"/>
              <a:t>two semesters</a:t>
            </a:r>
            <a:r>
              <a:rPr lang="en"/>
              <a:t> to receive a stole for graduation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Please fill Graduation poll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Engineers Week!!!!</a:t>
            </a:r>
          </a:p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457200" y="1200150"/>
            <a:ext cx="84089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0"/>
              </a:spcBef>
              <a:buNone/>
            </a:pPr>
            <a:r>
              <a:rPr lang="en"/>
              <a:t>Thanks For Coming Out!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b="1" sz="3600">
              <a:solidFill>
                <a:srgbClr val="FF9900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06499" y="115950"/>
            <a:ext cx="3590077" cy="2019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02625" y="2325650"/>
            <a:ext cx="3651025" cy="24351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050" y="1924375"/>
            <a:ext cx="4764149" cy="307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Service Events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1060725" y="9958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2600"/>
              <a:t>Lakeland April 8th (9:30-1:30pm)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Tour Guide, Lunch, and Engineering Outreach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n" sz="2600"/>
              <a:t>URCAD Wed April 27th (Earn up to 4 hours!)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Need Volunteers to do AV setup/monitoring</a:t>
            </a:r>
          </a:p>
          <a:p>
            <a:pPr indent="-393700" lvl="0" marL="457200" rtl="0">
              <a:spcBef>
                <a:spcPts val="0"/>
              </a:spcBef>
              <a:buSzPct val="100000"/>
            </a:pPr>
            <a:r>
              <a:rPr lang="en" sz="2600"/>
              <a:t>Contact Sean Najmi </a:t>
            </a:r>
            <a:r>
              <a:rPr lang="en" sz="2600" u="sng">
                <a:solidFill>
                  <a:schemeClr val="hlink"/>
                </a:solidFill>
                <a:hlinkClick r:id="rId3"/>
              </a:rPr>
              <a:t>snajmi1@umbc.edu</a:t>
            </a:r>
            <a:r>
              <a:rPr lang="en" sz="2600"/>
              <a:t> if interested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6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600"/>
          </a:p>
          <a:p>
            <a: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TBP &amp; </a:t>
            </a:r>
            <a:r>
              <a:rPr lang="en">
                <a:solidFill>
                  <a:srgbClr val="FF9900"/>
                </a:solidFill>
              </a:rPr>
              <a:t>Engineer’s Week</a:t>
            </a:r>
            <a:r>
              <a:rPr lang="en"/>
              <a:t> T-Shirts </a:t>
            </a:r>
          </a:p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457200" y="116640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TBP shirts are available for $10 cash</a:t>
            </a:r>
          </a:p>
          <a:p>
            <a:pPr indent="-228600" lvl="1" marL="914400" rtl="0">
              <a:spcBef>
                <a:spcPts val="600"/>
              </a:spcBef>
            </a:pPr>
            <a:r>
              <a:rPr lang="en"/>
              <a:t>Contact Victoria (</a:t>
            </a:r>
            <a:r>
              <a:rPr lang="en" u="sng">
                <a:solidFill>
                  <a:schemeClr val="dk1"/>
                </a:solidFill>
                <a:hlinkClick r:id="rId3"/>
              </a:rPr>
              <a:t>vyun1@umbc.edu</a:t>
            </a:r>
            <a:r>
              <a:rPr lang="en"/>
              <a:t>) or Jordyn (</a:t>
            </a:r>
            <a:r>
              <a:rPr lang="en" u="sng">
                <a:solidFill>
                  <a:schemeClr val="dk1"/>
                </a:solidFill>
                <a:hlinkClick r:id="rId4"/>
              </a:rPr>
              <a:t>js18@umbc.edu</a:t>
            </a:r>
            <a:r>
              <a:rPr lang="en"/>
              <a:t>) to purchase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E-Week Shirts are $5 cash (sold throughout E-week)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6" name="Shape 7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3312" y="3110450"/>
            <a:ext cx="6141024" cy="165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SzPct val="100000"/>
            </a:pPr>
            <a:r>
              <a:rPr lang="en" sz="3600"/>
              <a:t>ENES 101, ENME 110, CMPE 212</a:t>
            </a:r>
          </a:p>
          <a:p>
            <a:pPr indent="-457200" lvl="0" marL="457200">
              <a:spcBef>
                <a:spcPts val="0"/>
              </a:spcBef>
              <a:buSzPct val="100000"/>
            </a:pPr>
            <a:r>
              <a:rPr lang="en" sz="3600"/>
              <a:t>Tutoring Poll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The Garden</a:t>
            </a:r>
          </a:p>
        </p:txBody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457200" y="918650"/>
            <a:ext cx="31209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3 TBP plots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Volunteer for service hours!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89" name="Shape 89"/>
          <p:cNvSpPr txBox="1"/>
          <p:nvPr/>
        </p:nvSpPr>
        <p:spPr>
          <a:xfrm>
            <a:off x="3719325" y="4496150"/>
            <a:ext cx="5038199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sz="1800"/>
              <a:t>Before					After</a:t>
            </a:r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325" y="345750"/>
            <a:ext cx="2259846" cy="4017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7575" y="345746"/>
            <a:ext cx="2259846" cy="4017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457200" y="-22621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Social Events</a:t>
            </a:r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732350"/>
            <a:ext cx="8229600" cy="407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25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lang="en" sz="3100"/>
              <a:t>Chipotle: @ Arundel mills, March 21 from 5-9pm! Tell cashier you’re with TBP</a:t>
            </a:r>
          </a:p>
          <a:p>
            <a:pPr indent="-425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b="1" lang="en" sz="3100"/>
              <a:t>Pi Day Social:</a:t>
            </a:r>
            <a:r>
              <a:rPr lang="en" sz="3100"/>
              <a:t> March 11 @12, location TBA</a:t>
            </a:r>
          </a:p>
          <a:p>
            <a:pPr indent="-4064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lang="en" sz="2800"/>
              <a:t>Lots of pie and a pi-digit competition</a:t>
            </a:r>
          </a:p>
          <a:p>
            <a:pPr indent="-42545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lang="en" sz="3100"/>
              <a:t>(seb) Movie - Star Wars: April 14 (6pm)-15(8pm)</a:t>
            </a:r>
          </a:p>
          <a:p>
            <a:pPr indent="-425450" lvl="0" marL="457200" rtl="0">
              <a:spcBef>
                <a:spcPts val="0"/>
              </a:spcBef>
              <a:buSzPct val="100000"/>
            </a:pPr>
            <a:r>
              <a:rPr lang="en" sz="3100"/>
              <a:t>Make your own social- At least 5 TBP members!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idx="1" type="body"/>
          </p:nvPr>
        </p:nvSpPr>
        <p:spPr>
          <a:xfrm>
            <a:off x="408675" y="5329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 sz="4000"/>
              <a:t>Questions or Concerns?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4000"/>
          </a:p>
          <a:p>
            <a:pPr lvl="0" rtl="0" algn="ctr">
              <a:spcBef>
                <a:spcPts val="0"/>
              </a:spcBef>
              <a:buNone/>
            </a:pPr>
            <a:r>
              <a:rPr lang="en" sz="4000"/>
              <a:t>Have a fabulous Spring Break!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4000"/>
          </a:p>
          <a:p>
            <a:pPr lvl="0" algn="ctr">
              <a:spcBef>
                <a:spcPts val="0"/>
              </a:spcBef>
              <a:buNone/>
            </a:pPr>
            <a:r>
              <a:rPr lang="en" sz="4000"/>
              <a:t>Don’t forget to sign in the attendance sheet!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