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724400" y="0"/>
            <a:ext cx="3012140" cy="5140547"/>
          </a:xfrm>
          <a:custGeom>
            <a:pathLst>
              <a:path extrusionOk="0" h="6854064" w="3012141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4571999" y="0"/>
            <a:ext cx="4546600" cy="5143499"/>
            <a:chOff x="1447" y="0"/>
            <a:chExt cx="2863" cy="4319"/>
          </a:xfrm>
        </p:grpSpPr>
        <p:sp>
          <p:nvSpPr>
            <p:cNvPr id="13" name="Shape 13"/>
            <p:cNvSpPr/>
            <p:nvPr/>
          </p:nvSpPr>
          <p:spPr>
            <a:xfrm>
              <a:off x="1447" y="0"/>
              <a:ext cx="1885" cy="4319"/>
            </a:xfrm>
            <a:custGeom>
              <a:pathLst>
                <a:path extrusionOk="0" h="4320" w="1886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559" y="0"/>
              <a:ext cx="1978" cy="4319"/>
            </a:xfrm>
            <a:custGeom>
              <a:pathLst>
                <a:path extrusionOk="0" h="4320" w="1979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090" y="0"/>
              <a:ext cx="1805" cy="4319"/>
            </a:xfrm>
            <a:custGeom>
              <a:pathLst>
                <a:path extrusionOk="0" h="4320" w="1806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463" y="0"/>
              <a:ext cx="1847" cy="4319"/>
            </a:xfrm>
            <a:custGeom>
              <a:pathLst>
                <a:path extrusionOk="0" h="4320" w="1848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Shape 17"/>
          <p:cNvSpPr txBox="1"/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SzPct val="100000"/>
              <a:buNone/>
              <a:defRPr sz="3000"/>
            </a:lvl2pPr>
            <a:lvl3pPr lvl="2">
              <a:spcBef>
                <a:spcPts val="0"/>
              </a:spcBef>
              <a:buSzPct val="100000"/>
              <a:buNone/>
              <a:defRPr sz="3000"/>
            </a:lvl3pPr>
            <a:lvl4pPr lvl="3">
              <a:spcBef>
                <a:spcPts val="0"/>
              </a:spcBef>
              <a:buSzPct val="100000"/>
              <a:buNone/>
              <a:defRPr sz="3000"/>
            </a:lvl4pPr>
            <a:lvl5pPr lvl="4">
              <a:spcBef>
                <a:spcPts val="0"/>
              </a:spcBef>
              <a:buSzPct val="100000"/>
              <a:buNone/>
              <a:defRPr sz="3000"/>
            </a:lvl5pPr>
            <a:lvl6pPr lvl="5">
              <a:spcBef>
                <a:spcPts val="0"/>
              </a:spcBef>
              <a:buSzPct val="100000"/>
              <a:buNone/>
              <a:defRPr sz="3000"/>
            </a:lvl6pPr>
            <a:lvl7pPr lvl="6">
              <a:spcBef>
                <a:spcPts val="0"/>
              </a:spcBef>
              <a:buSzPct val="100000"/>
              <a:buNone/>
              <a:defRPr sz="3000"/>
            </a:lvl7pPr>
            <a:lvl8pPr lvl="7">
              <a:spcBef>
                <a:spcPts val="0"/>
              </a:spcBef>
              <a:buSzPct val="100000"/>
              <a:buNone/>
              <a:defRPr sz="3000"/>
            </a:lvl8pPr>
            <a:lvl9pPr lvl="8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 lvl="1"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 lvl="2"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 lvl="3"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 lvl="4"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 lvl="5"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 lvl="6"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 lvl="7"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 lvl="8"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7" name="Shape 37"/>
          <p:cNvSpPr/>
          <p:nvPr/>
        </p:nvSpPr>
        <p:spPr>
          <a:xfrm rot="10800000">
            <a:off x="7938258" y="0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5400000">
            <a:off x="1807794" y="-1807795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1753577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3.jpg"/><Relationship Id="rId5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snajmi1@umbc.ed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vyun1@umbc.edu" TargetMode="External"/><Relationship Id="rId4" Type="http://schemas.openxmlformats.org/officeDocument/2006/relationships/hyperlink" Target="mailto:js18@umbc.edu" TargetMode="External"/><Relationship Id="rId5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Relationship Id="rId4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x="528225" y="80528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 Body Meeting</a:t>
            </a:r>
          </a:p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528225" y="2042666"/>
            <a:ext cx="5258700" cy="77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Tau Beta Pi - 2nd Spring GBM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3/9/2016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Active Membership Requirement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9954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5 hours social and social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Attend </a:t>
            </a:r>
            <a:r>
              <a:rPr b="1" lang="en" u="sng"/>
              <a:t>all</a:t>
            </a:r>
            <a:r>
              <a:rPr lang="en"/>
              <a:t> GBMs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Any absences must be excused - e-mail us in advance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Initiation attendance required (April 23rd)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Need to be active the last </a:t>
            </a:r>
            <a:r>
              <a:rPr b="1" lang="en"/>
              <a:t>two semesters</a:t>
            </a:r>
            <a:r>
              <a:rPr lang="en"/>
              <a:t> to receive a stole for graduation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Please fill Graduation poll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Engineers Week!!!!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200150"/>
            <a:ext cx="84089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Thanks For Coming Out!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FF99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6499" y="115950"/>
            <a:ext cx="3590077" cy="201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2625" y="2325650"/>
            <a:ext cx="3651025" cy="243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50" y="1924375"/>
            <a:ext cx="4764149" cy="30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Service Events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060725" y="9958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600"/>
              <a:t>Lakeland April 8th (9:30-1:30pm)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en" sz="2600"/>
              <a:t>Tour Guide, Lunch, and Engineering Outreach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600"/>
              <a:t>URCAD Wed April 27th (Earn up to 4 hours!)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en" sz="2600"/>
              <a:t>Need Volunteers to do AV setup/monitoring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en" sz="2600"/>
              <a:t>Contact Sean Najmi </a:t>
            </a:r>
            <a:r>
              <a:rPr lang="en" sz="2600" u="sng">
                <a:solidFill>
                  <a:schemeClr val="hlink"/>
                </a:solidFill>
                <a:hlinkClick r:id="rId3"/>
              </a:rPr>
              <a:t>snajmi1@umbc.edu</a:t>
            </a:r>
            <a:r>
              <a:rPr lang="en" sz="2600"/>
              <a:t> if interested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TBP &amp; </a:t>
            </a:r>
            <a:r>
              <a:rPr lang="en">
                <a:solidFill>
                  <a:srgbClr val="FF9900"/>
                </a:solidFill>
              </a:rPr>
              <a:t>Engineer’s Week</a:t>
            </a:r>
            <a:r>
              <a:rPr lang="en"/>
              <a:t> T-Shirts 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1664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TBP shirts are available for $10 cash</a:t>
            </a:r>
          </a:p>
          <a:p>
            <a:pPr indent="-228600" lvl="1" marL="914400" rtl="0">
              <a:spcBef>
                <a:spcPts val="600"/>
              </a:spcBef>
            </a:pPr>
            <a:r>
              <a:rPr lang="en"/>
              <a:t>Contact Victoria (</a:t>
            </a:r>
            <a:r>
              <a:rPr lang="en" u="sng">
                <a:solidFill>
                  <a:schemeClr val="dk1"/>
                </a:solidFill>
                <a:hlinkClick r:id="rId3"/>
              </a:rPr>
              <a:t>vyun1@umbc.edu</a:t>
            </a:r>
            <a:r>
              <a:rPr lang="en"/>
              <a:t>) or Jordyn (</a:t>
            </a:r>
            <a:r>
              <a:rPr lang="en" u="sng">
                <a:solidFill>
                  <a:schemeClr val="dk1"/>
                </a:solidFill>
                <a:hlinkClick r:id="rId4"/>
              </a:rPr>
              <a:t>js18@umbc.edu</a:t>
            </a:r>
            <a:r>
              <a:rPr lang="en"/>
              <a:t>) to purchase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E-Week Shirts are $5 cash (sold throughout E-week)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3312" y="3110450"/>
            <a:ext cx="6141024" cy="16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Tutoring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</a:pPr>
            <a:r>
              <a:rPr lang="en" sz="3600"/>
              <a:t>ENES 101, ENME 110, CMPE 212</a:t>
            </a:r>
          </a:p>
          <a:p>
            <a:pPr indent="-457200" lvl="0" marL="457200">
              <a:spcBef>
                <a:spcPts val="0"/>
              </a:spcBef>
              <a:buSzPct val="100000"/>
            </a:pPr>
            <a:r>
              <a:rPr lang="en" sz="3600"/>
              <a:t>Tutoring Poll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Garden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918650"/>
            <a:ext cx="31209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3 TBP plots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Volunteer for service hours!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89" name="Shape 89"/>
          <p:cNvSpPr txBox="1"/>
          <p:nvPr/>
        </p:nvSpPr>
        <p:spPr>
          <a:xfrm>
            <a:off x="3719325" y="4496150"/>
            <a:ext cx="5038199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Before					After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325" y="345750"/>
            <a:ext cx="2259846" cy="401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575" y="345746"/>
            <a:ext cx="2259846" cy="401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Events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732350"/>
            <a:ext cx="8229600" cy="407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254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3100"/>
              <a:t>Chipotle: @ Arundel mills, March 21 from 5-9pm! Tell cashier you’re with TBP</a:t>
            </a:r>
          </a:p>
          <a:p>
            <a:pPr indent="-4254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b="1" lang="en" sz="3100"/>
              <a:t>Pi Day Social:</a:t>
            </a:r>
            <a:r>
              <a:rPr lang="en" sz="3100"/>
              <a:t> March 11 @12, location TBA</a:t>
            </a:r>
          </a:p>
          <a:p>
            <a: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2800"/>
              <a:t>Lots of pie and a pi-digit competition</a:t>
            </a:r>
          </a:p>
          <a:p>
            <a:pPr indent="-4254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3100"/>
              <a:t>(seb) Movie - Star Wars: April 14 (6pm)-15(8pm)</a:t>
            </a:r>
          </a:p>
          <a:p>
            <a:pPr indent="-425450" lvl="0" marL="457200" rtl="0">
              <a:spcBef>
                <a:spcPts val="0"/>
              </a:spcBef>
              <a:buSzPct val="100000"/>
            </a:pPr>
            <a:r>
              <a:rPr lang="en" sz="3100"/>
              <a:t>Make your own social- At least 5 TBP members!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408675" y="5329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/>
              <a:t>Questions or Concerns?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000"/>
          </a:p>
          <a:p>
            <a:pPr lvl="0" rtl="0" algn="ctr">
              <a:spcBef>
                <a:spcPts val="0"/>
              </a:spcBef>
              <a:buNone/>
            </a:pPr>
            <a:r>
              <a:rPr lang="en" sz="4000"/>
              <a:t>Have a fabulous Spring Break!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000"/>
          </a:p>
          <a:p>
            <a:pPr lvl="0" algn="ctr">
              <a:spcBef>
                <a:spcPts val="0"/>
              </a:spcBef>
              <a:buNone/>
            </a:pPr>
            <a:r>
              <a:rPr lang="en" sz="4000"/>
              <a:t>Don’t forget to sign in the attendance sheet!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