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Visit tbp.org for more information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4724400" y="0"/>
            <a:ext cx="3012140" cy="5140547"/>
          </a:xfrm>
          <a:custGeom>
            <a:avLst/>
            <a:gdLst/>
            <a:ahLst/>
            <a:cxnLst/>
            <a:rect l="0" t="0" r="0" b="0"/>
            <a:pathLst>
              <a:path w="3012141" h="6854064" extrusionOk="0">
                <a:moveTo>
                  <a:pt x="2623817" y="0"/>
                </a:moveTo>
                <a:lnTo>
                  <a:pt x="2791741" y="608783"/>
                </a:lnTo>
                <a:lnTo>
                  <a:pt x="1826176" y="1301537"/>
                </a:lnTo>
                <a:lnTo>
                  <a:pt x="2130539" y="2466623"/>
                </a:lnTo>
                <a:lnTo>
                  <a:pt x="1175470" y="3190866"/>
                </a:lnTo>
                <a:lnTo>
                  <a:pt x="1469337" y="4355952"/>
                </a:lnTo>
                <a:lnTo>
                  <a:pt x="493277" y="5080194"/>
                </a:lnTo>
                <a:lnTo>
                  <a:pt x="808135" y="6255776"/>
                </a:lnTo>
                <a:lnTo>
                  <a:pt x="0" y="6854064"/>
                </a:lnTo>
                <a:lnTo>
                  <a:pt x="388325" y="6854064"/>
                </a:lnTo>
                <a:lnTo>
                  <a:pt x="1007545" y="6308258"/>
                </a:lnTo>
                <a:lnTo>
                  <a:pt x="713678" y="5122179"/>
                </a:lnTo>
                <a:lnTo>
                  <a:pt x="1679242" y="4408433"/>
                </a:lnTo>
                <a:lnTo>
                  <a:pt x="1364384" y="3232851"/>
                </a:lnTo>
                <a:lnTo>
                  <a:pt x="2361435" y="2498112"/>
                </a:lnTo>
                <a:lnTo>
                  <a:pt x="2015091" y="1343522"/>
                </a:lnTo>
                <a:lnTo>
                  <a:pt x="3012141" y="608783"/>
                </a:lnTo>
                <a:lnTo>
                  <a:pt x="2833722" y="0"/>
                </a:lnTo>
              </a:path>
            </a:pathLst>
          </a:custGeom>
          <a:solidFill>
            <a:schemeClr val="dk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10" name="Shape 10"/>
          <p:cNvGrpSpPr/>
          <p:nvPr/>
        </p:nvGrpSpPr>
        <p:grpSpPr>
          <a:xfrm>
            <a:off x="4571999" y="0"/>
            <a:ext cx="4546600" cy="5143499"/>
            <a:chOff x="1447" y="0"/>
            <a:chExt cx="2863" cy="4319"/>
          </a:xfrm>
        </p:grpSpPr>
        <p:sp>
          <p:nvSpPr>
            <p:cNvPr id="11" name="Shape 11"/>
            <p:cNvSpPr/>
            <p:nvPr/>
          </p:nvSpPr>
          <p:spPr>
            <a:xfrm>
              <a:off x="1447" y="0"/>
              <a:ext cx="1885" cy="4319"/>
            </a:xfrm>
            <a:custGeom>
              <a:avLst/>
              <a:gdLst/>
              <a:ahLst/>
              <a:cxnLst/>
              <a:rect l="0" t="0" r="0" b="0"/>
              <a:pathLst>
                <a:path w="1886" h="4320" extrusionOk="0">
                  <a:moveTo>
                    <a:pt x="1719" y="0"/>
                  </a:moveTo>
                  <a:lnTo>
                    <a:pt x="1813" y="357"/>
                  </a:lnTo>
                  <a:lnTo>
                    <a:pt x="1194" y="805"/>
                  </a:lnTo>
                  <a:lnTo>
                    <a:pt x="1393" y="1544"/>
                  </a:lnTo>
                  <a:lnTo>
                    <a:pt x="777" y="1991"/>
                  </a:lnTo>
                  <a:lnTo>
                    <a:pt x="972" y="2734"/>
                  </a:lnTo>
                  <a:lnTo>
                    <a:pt x="355" y="3178"/>
                  </a:lnTo>
                  <a:lnTo>
                    <a:pt x="554" y="3921"/>
                  </a:lnTo>
                  <a:lnTo>
                    <a:pt x="0" y="4320"/>
                  </a:lnTo>
                  <a:lnTo>
                    <a:pt x="109" y="4320"/>
                  </a:lnTo>
                  <a:lnTo>
                    <a:pt x="623" y="3948"/>
                  </a:lnTo>
                  <a:lnTo>
                    <a:pt x="430" y="3205"/>
                  </a:lnTo>
                  <a:lnTo>
                    <a:pt x="1045" y="2761"/>
                  </a:lnTo>
                  <a:lnTo>
                    <a:pt x="850" y="2018"/>
                  </a:lnTo>
                  <a:lnTo>
                    <a:pt x="1468" y="1572"/>
                  </a:lnTo>
                  <a:lnTo>
                    <a:pt x="1271" y="830"/>
                  </a:lnTo>
                  <a:lnTo>
                    <a:pt x="1886" y="386"/>
                  </a:lnTo>
                  <a:lnTo>
                    <a:pt x="1788" y="0"/>
                  </a:lnTo>
                  <a:lnTo>
                    <a:pt x="1719" y="0"/>
                  </a:lnTo>
                  <a:close/>
                </a:path>
              </a:pathLst>
            </a:custGeom>
            <a:solidFill>
              <a:srgbClr val="A64129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>
              <a:off x="1559" y="0"/>
              <a:ext cx="1978" cy="4319"/>
            </a:xfrm>
            <a:custGeom>
              <a:avLst/>
              <a:gdLst/>
              <a:ahLst/>
              <a:cxnLst/>
              <a:rect l="0" t="0" r="0" b="0"/>
              <a:pathLst>
                <a:path w="1979" h="4320" extrusionOk="0">
                  <a:moveTo>
                    <a:pt x="1673" y="0"/>
                  </a:moveTo>
                  <a:lnTo>
                    <a:pt x="1777" y="382"/>
                  </a:lnTo>
                  <a:lnTo>
                    <a:pt x="1160" y="830"/>
                  </a:lnTo>
                  <a:lnTo>
                    <a:pt x="1357" y="1570"/>
                  </a:lnTo>
                  <a:lnTo>
                    <a:pt x="743" y="2016"/>
                  </a:lnTo>
                  <a:lnTo>
                    <a:pt x="936" y="2759"/>
                  </a:lnTo>
                  <a:lnTo>
                    <a:pt x="319" y="3204"/>
                  </a:lnTo>
                  <a:lnTo>
                    <a:pt x="517" y="3947"/>
                  </a:lnTo>
                  <a:lnTo>
                    <a:pt x="0" y="4320"/>
                  </a:lnTo>
                  <a:lnTo>
                    <a:pt x="304" y="4320"/>
                  </a:lnTo>
                  <a:lnTo>
                    <a:pt x="717" y="4025"/>
                  </a:lnTo>
                  <a:lnTo>
                    <a:pt x="521" y="3280"/>
                  </a:lnTo>
                  <a:lnTo>
                    <a:pt x="1136" y="2836"/>
                  </a:lnTo>
                  <a:lnTo>
                    <a:pt x="941" y="2093"/>
                  </a:lnTo>
                  <a:lnTo>
                    <a:pt x="1559" y="1648"/>
                  </a:lnTo>
                  <a:lnTo>
                    <a:pt x="1362" y="905"/>
                  </a:lnTo>
                  <a:lnTo>
                    <a:pt x="1979" y="461"/>
                  </a:lnTo>
                  <a:lnTo>
                    <a:pt x="1859" y="0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rgbClr val="38445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>
              <a:off x="2090" y="0"/>
              <a:ext cx="1805" cy="4319"/>
            </a:xfrm>
            <a:custGeom>
              <a:avLst/>
              <a:gdLst/>
              <a:ahLst/>
              <a:cxnLst/>
              <a:rect l="0" t="0" r="0" b="0"/>
              <a:pathLst>
                <a:path w="1806" h="4320" extrusionOk="0">
                  <a:moveTo>
                    <a:pt x="1462" y="0"/>
                  </a:moveTo>
                  <a:lnTo>
                    <a:pt x="1604" y="510"/>
                  </a:lnTo>
                  <a:lnTo>
                    <a:pt x="987" y="958"/>
                  </a:lnTo>
                  <a:lnTo>
                    <a:pt x="1183" y="1696"/>
                  </a:lnTo>
                  <a:lnTo>
                    <a:pt x="570" y="2142"/>
                  </a:lnTo>
                  <a:lnTo>
                    <a:pt x="764" y="2885"/>
                  </a:lnTo>
                  <a:lnTo>
                    <a:pt x="147" y="3329"/>
                  </a:lnTo>
                  <a:lnTo>
                    <a:pt x="344" y="4072"/>
                  </a:lnTo>
                  <a:lnTo>
                    <a:pt x="0" y="4320"/>
                  </a:lnTo>
                  <a:lnTo>
                    <a:pt x="304" y="4320"/>
                  </a:lnTo>
                  <a:lnTo>
                    <a:pt x="544" y="4151"/>
                  </a:lnTo>
                  <a:lnTo>
                    <a:pt x="349" y="3406"/>
                  </a:lnTo>
                  <a:lnTo>
                    <a:pt x="965" y="2961"/>
                  </a:lnTo>
                  <a:lnTo>
                    <a:pt x="768" y="2220"/>
                  </a:lnTo>
                  <a:lnTo>
                    <a:pt x="1385" y="1776"/>
                  </a:lnTo>
                  <a:lnTo>
                    <a:pt x="1189" y="1031"/>
                  </a:lnTo>
                  <a:lnTo>
                    <a:pt x="1806" y="586"/>
                  </a:lnTo>
                  <a:lnTo>
                    <a:pt x="1647" y="0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F68C1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2463" y="0"/>
              <a:ext cx="1847" cy="4319"/>
            </a:xfrm>
            <a:custGeom>
              <a:avLst/>
              <a:gdLst/>
              <a:ahLst/>
              <a:cxnLst/>
              <a:rect l="0" t="0" r="0" b="0"/>
              <a:pathLst>
                <a:path w="1848" h="4320" extrusionOk="0">
                  <a:moveTo>
                    <a:pt x="1311" y="0"/>
                  </a:moveTo>
                  <a:lnTo>
                    <a:pt x="1475" y="606"/>
                  </a:lnTo>
                  <a:lnTo>
                    <a:pt x="856" y="1055"/>
                  </a:lnTo>
                  <a:lnTo>
                    <a:pt x="1054" y="1794"/>
                  </a:lnTo>
                  <a:lnTo>
                    <a:pt x="439" y="2240"/>
                  </a:lnTo>
                  <a:lnTo>
                    <a:pt x="634" y="2981"/>
                  </a:lnTo>
                  <a:lnTo>
                    <a:pt x="16" y="3428"/>
                  </a:lnTo>
                  <a:lnTo>
                    <a:pt x="215" y="4169"/>
                  </a:lnTo>
                  <a:lnTo>
                    <a:pt x="0" y="4320"/>
                  </a:lnTo>
                  <a:lnTo>
                    <a:pt x="570" y="4320"/>
                  </a:lnTo>
                  <a:lnTo>
                    <a:pt x="584" y="4304"/>
                  </a:lnTo>
                  <a:lnTo>
                    <a:pt x="391" y="3570"/>
                  </a:lnTo>
                  <a:lnTo>
                    <a:pt x="1005" y="3118"/>
                  </a:lnTo>
                  <a:lnTo>
                    <a:pt x="810" y="2380"/>
                  </a:lnTo>
                  <a:lnTo>
                    <a:pt x="1422" y="1936"/>
                  </a:lnTo>
                  <a:lnTo>
                    <a:pt x="1229" y="1193"/>
                  </a:lnTo>
                  <a:lnTo>
                    <a:pt x="1848" y="743"/>
                  </a:lnTo>
                  <a:lnTo>
                    <a:pt x="1650" y="0"/>
                  </a:lnTo>
                  <a:lnTo>
                    <a:pt x="1311" y="0"/>
                  </a:lnTo>
                  <a:close/>
                </a:path>
              </a:pathLst>
            </a:custGeom>
            <a:solidFill>
              <a:srgbClr val="A4BDC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746438"/>
            <a:ext cx="5258700" cy="1158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4800"/>
            </a:lvl1pPr>
            <a:lvl2pPr>
              <a:spcBef>
                <a:spcPts val="0"/>
              </a:spcBef>
              <a:buSzPct val="100000"/>
              <a:defRPr sz="4800"/>
            </a:lvl2pPr>
            <a:lvl3pPr>
              <a:spcBef>
                <a:spcPts val="0"/>
              </a:spcBef>
              <a:buSzPct val="100000"/>
              <a:defRPr sz="4800"/>
            </a:lvl3pPr>
            <a:lvl4pPr>
              <a:spcBef>
                <a:spcPts val="0"/>
              </a:spcBef>
              <a:buSzPct val="100000"/>
              <a:defRPr sz="4800"/>
            </a:lvl4pPr>
            <a:lvl5pPr>
              <a:spcBef>
                <a:spcPts val="0"/>
              </a:spcBef>
              <a:buSzPct val="100000"/>
              <a:defRPr sz="4800"/>
            </a:lvl5pPr>
            <a:lvl6pPr>
              <a:spcBef>
                <a:spcPts val="0"/>
              </a:spcBef>
              <a:buSzPct val="100000"/>
              <a:defRPr sz="4800"/>
            </a:lvl6pPr>
            <a:lvl7pPr>
              <a:spcBef>
                <a:spcPts val="0"/>
              </a:spcBef>
              <a:buSzPct val="100000"/>
              <a:defRPr sz="4800"/>
            </a:lvl7pPr>
            <a:lvl8pPr>
              <a:spcBef>
                <a:spcPts val="0"/>
              </a:spcBef>
              <a:buSzPct val="100000"/>
              <a:defRPr sz="4800"/>
            </a:lvl8pPr>
            <a:lvl9pPr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800" y="1986416"/>
            <a:ext cx="5258700" cy="772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None/>
              <a:defRPr/>
            </a:lvl1pPr>
            <a:lvl2pPr>
              <a:spcBef>
                <a:spcPts val="0"/>
              </a:spcBef>
              <a:buSzPct val="100000"/>
              <a:buNone/>
              <a:defRPr sz="3000"/>
            </a:lvl2pPr>
            <a:lvl3pPr>
              <a:spcBef>
                <a:spcPts val="0"/>
              </a:spcBef>
              <a:buSzPct val="100000"/>
              <a:buNone/>
              <a:defRPr sz="3000"/>
            </a:lvl3pPr>
            <a:lvl4pPr>
              <a:spcBef>
                <a:spcPts val="0"/>
              </a:spcBef>
              <a:buSzPct val="100000"/>
              <a:buNone/>
              <a:defRPr sz="3000"/>
            </a:lvl4pPr>
            <a:lvl5pPr>
              <a:spcBef>
                <a:spcPts val="0"/>
              </a:spcBef>
              <a:buSzPct val="100000"/>
              <a:buNone/>
              <a:defRPr sz="3000"/>
            </a:lvl5pPr>
            <a:lvl6pPr>
              <a:spcBef>
                <a:spcPts val="0"/>
              </a:spcBef>
              <a:buSzPct val="100000"/>
              <a:buNone/>
              <a:defRPr sz="3000"/>
            </a:lvl6pPr>
            <a:lvl7pPr>
              <a:spcBef>
                <a:spcPts val="0"/>
              </a:spcBef>
              <a:buSzPct val="100000"/>
              <a:buNone/>
              <a:defRPr sz="3000"/>
            </a:lvl7pPr>
            <a:lvl8pPr>
              <a:spcBef>
                <a:spcPts val="0"/>
              </a:spcBef>
              <a:buSzPct val="100000"/>
              <a:buNone/>
              <a:defRPr sz="3000"/>
            </a:lvl8pPr>
            <a:lvl9pPr>
              <a:spcBef>
                <a:spcPts val="0"/>
              </a:spcBef>
              <a:buSzPct val="100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 rot="-5400000">
            <a:off x="6431898" y="2431398"/>
            <a:ext cx="904306" cy="4519896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 rot="-5400000">
            <a:off x="6431898" y="2431398"/>
            <a:ext cx="904306" cy="4519896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rgbClr val="A5BDC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>
                <a:solidFill>
                  <a:srgbClr val="A64128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A64128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A64128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A64128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A64128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A64128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A64128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A64128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A64128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/>
          <p:nvPr/>
        </p:nvSpPr>
        <p:spPr>
          <a:xfrm rot="-5400000">
            <a:off x="6431898" y="2431398"/>
            <a:ext cx="904306" cy="4519896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1"/>
              </a:buClr>
              <a:buSzPct val="100000"/>
              <a:buNone/>
              <a:defRPr sz="1800" b="1">
                <a:solidFill>
                  <a:schemeClr val="dk1"/>
                </a:solidFill>
              </a:defRPr>
            </a:lvl1pPr>
          </a:lstStyle>
          <a:p>
            <a:endParaRPr/>
          </a:p>
        </p:txBody>
      </p:sp>
      <p:sp>
        <p:nvSpPr>
          <p:cNvPr id="31" name="Shape 31"/>
          <p:cNvSpPr/>
          <p:nvPr/>
        </p:nvSpPr>
        <p:spPr>
          <a:xfrm rot="10800000">
            <a:off x="7938258" y="0"/>
            <a:ext cx="1205741" cy="3389922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" name="Shape 32"/>
          <p:cNvSpPr/>
          <p:nvPr/>
        </p:nvSpPr>
        <p:spPr>
          <a:xfrm rot="5400000">
            <a:off x="1807794" y="-1807795"/>
            <a:ext cx="904306" cy="4519896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/>
        </p:nvSpPr>
        <p:spPr>
          <a:xfrm rot="-5400000">
            <a:off x="6431898" y="2431398"/>
            <a:ext cx="904306" cy="4519896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/>
        </p:nvSpPr>
        <p:spPr>
          <a:xfrm>
            <a:off x="0" y="1753577"/>
            <a:ext cx="1205741" cy="3389922"/>
          </a:xfrm>
          <a:custGeom>
            <a:avLst/>
            <a:gdLst/>
            <a:ahLst/>
            <a:cxnLst/>
            <a:rect l="0" t="0" r="0" b="0"/>
            <a:pathLst>
              <a:path w="1205742" h="4519897" extrusionOk="0">
                <a:moveTo>
                  <a:pt x="924" y="0"/>
                </a:moveTo>
                <a:cubicBezTo>
                  <a:pt x="6351" y="1497993"/>
                  <a:pt x="-3772" y="3021904"/>
                  <a:pt x="1655" y="4519897"/>
                </a:cubicBezTo>
                <a:lnTo>
                  <a:pt x="831272" y="4518403"/>
                </a:lnTo>
                <a:lnTo>
                  <a:pt x="1205742" y="3850819"/>
                </a:lnTo>
                <a:lnTo>
                  <a:pt x="359114" y="3126246"/>
                </a:lnTo>
                <a:lnTo>
                  <a:pt x="880116" y="2173718"/>
                </a:lnTo>
                <a:lnTo>
                  <a:pt x="49768" y="1449145"/>
                </a:lnTo>
                <a:lnTo>
                  <a:pt x="562630" y="480334"/>
                </a:lnTo>
                <a:lnTo>
                  <a:pt x="92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Font typeface="Trebuchet MS"/>
              <a:buNone/>
              <a:defRPr sz="36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buFont typeface="Trebuchet MS"/>
              <a:defRPr sz="3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buFont typeface="Trebuchet MS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buFont typeface="Trebuchet MS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1574025" y="827825"/>
            <a:ext cx="3487500" cy="1158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Tau Beta Pi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451875" y="1986425"/>
            <a:ext cx="5731799" cy="772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The Engineering Honor Society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subTitle" idx="2"/>
          </p:nvPr>
        </p:nvSpPr>
        <p:spPr>
          <a:xfrm>
            <a:off x="1059525" y="3931350"/>
            <a:ext cx="4001999" cy="59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Integrity &amp; Excellence in Engineering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is Tau Beta Pi?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583150" y="1200150"/>
            <a:ext cx="8201999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1885 - founded at Lehigh University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2014 - 242 chapters &amp; 554,000 members</a:t>
            </a:r>
          </a:p>
          <a:p>
            <a:pPr marL="914400" lvl="1" indent="-381000" rtl="0">
              <a:spcBef>
                <a:spcPts val="0"/>
              </a:spcBef>
              <a:buClr>
                <a:schemeClr val="dk2"/>
              </a:buClr>
              <a:buSzPct val="80000"/>
              <a:buFont typeface="Courier New"/>
              <a:buChar char="o"/>
            </a:pPr>
            <a:r>
              <a:rPr lang="en"/>
              <a:t>UMBC = MD-D chapter</a:t>
            </a:r>
          </a:p>
          <a:p>
            <a:pPr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Recognizes exceptional engineers and students with </a:t>
            </a:r>
            <a:r>
              <a:rPr lang="en" u="sng"/>
              <a:t>exemplary character!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Perks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396825"/>
            <a:ext cx="4128000" cy="27098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Scholarships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Fellowships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Career Assistance</a:t>
            </a:r>
          </a:p>
          <a:p>
            <a:pPr marL="457200" lvl="0" indent="-457200" rtl="0">
              <a:spcBef>
                <a:spcPts val="0"/>
              </a:spcBef>
              <a:buClr>
                <a:schemeClr val="dk2"/>
              </a:buClr>
              <a:buSzPct val="120000"/>
              <a:buFont typeface="Arial"/>
              <a:buChar char="●"/>
            </a:pPr>
            <a:r>
              <a:rPr lang="en"/>
              <a:t>Leadership Opportunities</a:t>
            </a:r>
            <a:r>
              <a:rPr lang="en" sz="3600"/>
              <a:t>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417800" y="1396825"/>
            <a:ext cx="4726199" cy="27098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Leadership Training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Service Opportunities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Networking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Newsletter &amp; Magazine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Stole at Graduation 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3"/>
          </p:nvPr>
        </p:nvSpPr>
        <p:spPr>
          <a:xfrm>
            <a:off x="2684700" y="4199850"/>
            <a:ext cx="3774600" cy="53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AND WE HAVE FUN!!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112425"/>
            <a:ext cx="8229600" cy="7040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TBP Social Activities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57200" y="70890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42307"/>
              <a:buFont typeface="Arial"/>
              <a:buNone/>
            </a:pPr>
            <a:r>
              <a:rPr lang="en" sz="2600" b="1"/>
              <a:t>UMBC Movies</a:t>
            </a:r>
          </a:p>
          <a:p>
            <a:pPr marL="457200" lvl="0" indent="-3683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200" u="sng"/>
              <a:t>The Hobbit: Battle of the Five Armies</a:t>
            </a:r>
            <a:r>
              <a:rPr lang="en" sz="2200"/>
              <a:t>  3/26 - 3/28</a:t>
            </a:r>
          </a:p>
          <a:p>
            <a:pPr marL="457200" lvl="0" indent="-3683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200" u="sng"/>
              <a:t>Into the Woods</a:t>
            </a:r>
            <a:r>
              <a:rPr lang="en" sz="2200"/>
              <a:t>  4/9 - 4/11</a:t>
            </a:r>
          </a:p>
          <a:p>
            <a:pPr marL="457200" lvl="0" indent="-3683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 sz="2200" u="sng"/>
              <a:t>American Sniper</a:t>
            </a:r>
            <a:r>
              <a:rPr lang="en" sz="2200"/>
              <a:t>  4/16 - 4/18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endParaRPr sz="1800"/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42307"/>
              <a:buFont typeface="Arial"/>
              <a:buNone/>
            </a:pPr>
            <a:r>
              <a:rPr lang="en" sz="2600" b="1"/>
              <a:t>Game Day - March 13 @ 1-3 PM in ENGR 112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42307"/>
              <a:buFont typeface="Arial"/>
              <a:buNone/>
            </a:pPr>
            <a:r>
              <a:rPr lang="en" sz="2600" b="1"/>
              <a:t>	</a:t>
            </a:r>
            <a:r>
              <a:rPr lang="en" sz="2600"/>
              <a:t>There’s gonna be pie &amp; pizza!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42307"/>
              <a:buFont typeface="Arial"/>
              <a:buNone/>
            </a:pPr>
            <a:r>
              <a:rPr lang="en" sz="2600" b="1"/>
              <a:t>Laser Tag (TBD)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42307"/>
              <a:buFont typeface="Arial"/>
              <a:buNone/>
            </a:pPr>
            <a:r>
              <a:rPr lang="en" sz="2600" b="1"/>
              <a:t>Orioles Game - April 24 @ 7:05 PM </a:t>
            </a:r>
          </a:p>
          <a:p>
            <a:pPr lv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42307"/>
              <a:buFont typeface="Arial"/>
              <a:buNone/>
            </a:pPr>
            <a:r>
              <a:rPr lang="en" sz="2600" b="1"/>
              <a:t>(Student Night!!)</a:t>
            </a:r>
          </a:p>
        </p:txBody>
      </p:sp>
      <p:pic>
        <p:nvPicPr>
          <p:cNvPr id="59" name="Shape 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6400" y="3342750"/>
            <a:ext cx="2952750" cy="155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57200" y="135050"/>
            <a:ext cx="8229600" cy="6921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Engineers Week!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457200" y="656750"/>
            <a:ext cx="8229600" cy="1872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Tau Beta Pi hosted Engineers Week this year at UMBC!</a:t>
            </a:r>
          </a:p>
          <a:p>
            <a:pPr marL="457200" lvl="0" indent="-419100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T-shirts are still for sale - $5</a:t>
            </a:r>
          </a:p>
          <a:p>
            <a:pPr lvl="0" rtl="0">
              <a:lnSpc>
                <a:spcPct val="150000"/>
              </a:lnSpc>
              <a:spcBef>
                <a:spcPts val="0"/>
              </a:spcBef>
              <a:buNone/>
            </a:pPr>
            <a:endParaRPr/>
          </a:p>
          <a:p>
            <a:pPr marR="0"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500"/>
          </a:p>
        </p:txBody>
      </p:sp>
      <p:pic>
        <p:nvPicPr>
          <p:cNvPr id="66" name="Shape 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5125" y="2461074"/>
            <a:ext cx="3883663" cy="258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Shape 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500" y="2462925"/>
            <a:ext cx="3877949" cy="258844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5057462" y="4670825"/>
            <a:ext cx="3578999" cy="17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photo by Marlayna Demond for UMBC</a:t>
            </a:r>
          </a:p>
        </p:txBody>
      </p:sp>
      <p:sp>
        <p:nvSpPr>
          <p:cNvPr id="69" name="Shape 69"/>
          <p:cNvSpPr txBox="1"/>
          <p:nvPr/>
        </p:nvSpPr>
        <p:spPr>
          <a:xfrm>
            <a:off x="661525" y="4670825"/>
            <a:ext cx="3747900" cy="337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photo by Marlayna Demond for UMBC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TBP Sponsored Events/Activities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461300" cy="3686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The TBP Garden Plot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Tutoring/Mentoring opportunities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Service opportunities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3">
            <a:alphaModFix/>
          </a:blip>
          <a:srcRect t="6117" b="6117"/>
          <a:stretch/>
        </p:blipFill>
        <p:spPr>
          <a:xfrm>
            <a:off x="5414175" y="1200154"/>
            <a:ext cx="3150823" cy="368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457200" y="213825"/>
            <a:ext cx="8229600" cy="65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Requirements for Initiation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872025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5 hours of social activities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5 hours of service activities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Polish ‘The Bent’ (in front of ITE) ~Early April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Polish your personal bent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Member Signatures: get signatures from 3 TBP professors and 5 current TBP members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One time admission fee</a:t>
            </a:r>
          </a:p>
          <a:p>
            <a:pPr lvl="0" rtl="0">
              <a:spcBef>
                <a:spcPts val="0"/>
              </a:spcBef>
              <a:buNone/>
            </a:pP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633699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Requirements for ‘Active’ Membership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5 hours of social activities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5 hours of service activities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Attend initiation each semester</a:t>
            </a:r>
          </a:p>
          <a:p>
            <a:pPr marL="457200" lvl="0" indent="-41910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Char char="●"/>
            </a:pPr>
            <a:r>
              <a:rPr lang="en"/>
              <a:t>Attend all GBMs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What To Do Now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Come to GBMs (every 3 weeks)</a:t>
            </a:r>
          </a:p>
          <a:p>
            <a:pPr marL="914400" lvl="1" indent="-419100" rtl="0">
              <a:spcBef>
                <a:spcPts val="0"/>
              </a:spcBef>
              <a:buClr>
                <a:schemeClr val="dk2"/>
              </a:buClr>
              <a:buSzPct val="100000"/>
              <a:buFont typeface="Courier New"/>
              <a:buChar char="o"/>
            </a:pPr>
            <a:r>
              <a:rPr lang="en" sz="3000" b="1"/>
              <a:t>April 1 - 12pm - ITE 102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Service &amp; social events, bent polishing and TBP Signatures 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Catalog Cards </a:t>
            </a:r>
          </a:p>
          <a:p>
            <a:pPr marL="457200" lvl="0" indent="-4191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●"/>
            </a:pPr>
            <a:r>
              <a:rPr lang="en"/>
              <a:t>Pay attention to your emails!!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2725950" y="2143050"/>
            <a:ext cx="36921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/>
              <a:t>Questions??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western">
  <a:themeElements>
    <a:clrScheme name="Custom 424">
      <a:dk1>
        <a:srgbClr val="B0271C"/>
      </a:dk1>
      <a:lt1>
        <a:srgbClr val="FFE8BB"/>
      </a:lt1>
      <a:dk2>
        <a:srgbClr val="374252"/>
      </a:dk2>
      <a:lt2>
        <a:srgbClr val="A5BDC0"/>
      </a:lt2>
      <a:accent1>
        <a:srgbClr val="C0974D"/>
      </a:accent1>
      <a:accent2>
        <a:srgbClr val="E49C5F"/>
      </a:accent2>
      <a:accent3>
        <a:srgbClr val="5D7372"/>
      </a:accent3>
      <a:accent4>
        <a:srgbClr val="B92C00"/>
      </a:accent4>
      <a:accent5>
        <a:srgbClr val="804000"/>
      </a:accent5>
      <a:accent6>
        <a:srgbClr val="A49D80"/>
      </a:accent6>
      <a:hlink>
        <a:srgbClr val="B0271C"/>
      </a:hlink>
      <a:folHlink>
        <a:srgbClr val="5B5F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</Words>
  <Application>Microsoft Office PowerPoint</Application>
  <PresentationFormat>On-screen Show (16:9)</PresentationFormat>
  <Paragraphs>60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western</vt:lpstr>
      <vt:lpstr>Tau Beta Pi</vt:lpstr>
      <vt:lpstr>What is Tau Beta Pi?</vt:lpstr>
      <vt:lpstr>Perks</vt:lpstr>
      <vt:lpstr>TBP Social Activities</vt:lpstr>
      <vt:lpstr>Engineers Week!</vt:lpstr>
      <vt:lpstr>TBP Sponsored Events/Activities</vt:lpstr>
      <vt:lpstr>Requirements for Initiation</vt:lpstr>
      <vt:lpstr>Requirements for ‘Active’ Membership</vt:lpstr>
      <vt:lpstr>What To Do Now</vt:lpstr>
      <vt:lpstr>Questions??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Tau Beta Pi</dc:title>
  <dc:creator>Ken Foo</dc:creator>
  <cp:lastModifiedBy>Ken Foo</cp:lastModifiedBy>
  <cp:revision>1</cp:revision>
  <dcterms:modified xsi:type="dcterms:W3CDTF">2015-03-14T00:43:26Z</dcterms:modified>
</cp:coreProperties>
</file>