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" name="Google Shape;3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7272c7979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7272c7979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8dea65911_0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8dea65911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e4668168_011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e4668168_0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e4668168_012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e4668168_0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3e4668168_09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Google Shape;45;g3e4668168_0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c9251785e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Google Shape;51;gc9251785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c9251785e_0_1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c9251785e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c9251785e_0_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c9251785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e4668168_010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e4668168_0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0d586abd4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0d586abd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7272c7979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7272c7979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7272c7979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7272c7979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724400" y="0"/>
            <a:ext cx="3012141" cy="5140548"/>
          </a:xfrm>
          <a:custGeom>
            <a:rect b="b" l="l" r="r" t="t"/>
            <a:pathLst>
              <a:path extrusionOk="0" h="6854064" w="3012141">
                <a:moveTo>
                  <a:pt x="2623817" y="0"/>
                </a:moveTo>
                <a:lnTo>
                  <a:pt x="2791741" y="608783"/>
                </a:lnTo>
                <a:lnTo>
                  <a:pt x="1826176" y="1301537"/>
                </a:lnTo>
                <a:lnTo>
                  <a:pt x="2130539" y="2466623"/>
                </a:lnTo>
                <a:lnTo>
                  <a:pt x="1175470" y="3190866"/>
                </a:lnTo>
                <a:lnTo>
                  <a:pt x="1469337" y="4355952"/>
                </a:lnTo>
                <a:lnTo>
                  <a:pt x="493277" y="5080194"/>
                </a:lnTo>
                <a:lnTo>
                  <a:pt x="808135" y="6255776"/>
                </a:lnTo>
                <a:lnTo>
                  <a:pt x="0" y="6854064"/>
                </a:lnTo>
                <a:lnTo>
                  <a:pt x="388325" y="6854064"/>
                </a:lnTo>
                <a:lnTo>
                  <a:pt x="1007545" y="6308258"/>
                </a:lnTo>
                <a:lnTo>
                  <a:pt x="713678" y="5122179"/>
                </a:lnTo>
                <a:lnTo>
                  <a:pt x="1679242" y="4408433"/>
                </a:lnTo>
                <a:lnTo>
                  <a:pt x="1364384" y="3232851"/>
                </a:lnTo>
                <a:lnTo>
                  <a:pt x="2361435" y="2498112"/>
                </a:lnTo>
                <a:lnTo>
                  <a:pt x="2015091" y="1343522"/>
                </a:lnTo>
                <a:lnTo>
                  <a:pt x="3012141" y="608783"/>
                </a:lnTo>
                <a:lnTo>
                  <a:pt x="2833722" y="0"/>
                </a:lnTo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4572000" y="0"/>
            <a:ext cx="4546601" cy="5143500"/>
            <a:chOff x="1448" y="0"/>
            <a:chExt cx="2864" cy="4320"/>
          </a:xfrm>
        </p:grpSpPr>
        <p:sp>
          <p:nvSpPr>
            <p:cNvPr id="12" name="Google Shape;12;p2"/>
            <p:cNvSpPr/>
            <p:nvPr/>
          </p:nvSpPr>
          <p:spPr>
            <a:xfrm>
              <a:off x="1448" y="0"/>
              <a:ext cx="1886" cy="4320"/>
            </a:xfrm>
            <a:custGeom>
              <a:rect b="b" l="l" r="r" t="t"/>
              <a:pathLst>
                <a:path extrusionOk="0" h="4320" w="1886">
                  <a:moveTo>
                    <a:pt x="1719" y="0"/>
                  </a:moveTo>
                  <a:lnTo>
                    <a:pt x="1813" y="357"/>
                  </a:lnTo>
                  <a:lnTo>
                    <a:pt x="1194" y="805"/>
                  </a:lnTo>
                  <a:lnTo>
                    <a:pt x="1393" y="1544"/>
                  </a:lnTo>
                  <a:lnTo>
                    <a:pt x="777" y="1991"/>
                  </a:lnTo>
                  <a:lnTo>
                    <a:pt x="972" y="2734"/>
                  </a:lnTo>
                  <a:lnTo>
                    <a:pt x="355" y="3178"/>
                  </a:lnTo>
                  <a:lnTo>
                    <a:pt x="554" y="3921"/>
                  </a:lnTo>
                  <a:lnTo>
                    <a:pt x="0" y="4320"/>
                  </a:lnTo>
                  <a:lnTo>
                    <a:pt x="109" y="4320"/>
                  </a:lnTo>
                  <a:lnTo>
                    <a:pt x="623" y="3948"/>
                  </a:lnTo>
                  <a:lnTo>
                    <a:pt x="430" y="3205"/>
                  </a:lnTo>
                  <a:lnTo>
                    <a:pt x="1045" y="2761"/>
                  </a:lnTo>
                  <a:lnTo>
                    <a:pt x="850" y="2018"/>
                  </a:lnTo>
                  <a:lnTo>
                    <a:pt x="1468" y="1572"/>
                  </a:lnTo>
                  <a:lnTo>
                    <a:pt x="1271" y="830"/>
                  </a:lnTo>
                  <a:lnTo>
                    <a:pt x="1886" y="386"/>
                  </a:lnTo>
                  <a:lnTo>
                    <a:pt x="1788" y="0"/>
                  </a:lnTo>
                  <a:lnTo>
                    <a:pt x="1719" y="0"/>
                  </a:lnTo>
                  <a:close/>
                </a:path>
              </a:pathLst>
            </a:custGeom>
            <a:solidFill>
              <a:srgbClr val="A6412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559" y="0"/>
              <a:ext cx="1979" cy="4320"/>
            </a:xfrm>
            <a:custGeom>
              <a:rect b="b" l="l" r="r" t="t"/>
              <a:pathLst>
                <a:path extrusionOk="0" h="4320" w="1979">
                  <a:moveTo>
                    <a:pt x="1673" y="0"/>
                  </a:moveTo>
                  <a:lnTo>
                    <a:pt x="1777" y="382"/>
                  </a:lnTo>
                  <a:lnTo>
                    <a:pt x="1160" y="830"/>
                  </a:lnTo>
                  <a:lnTo>
                    <a:pt x="1357" y="1570"/>
                  </a:lnTo>
                  <a:lnTo>
                    <a:pt x="743" y="2016"/>
                  </a:lnTo>
                  <a:lnTo>
                    <a:pt x="936" y="2759"/>
                  </a:lnTo>
                  <a:lnTo>
                    <a:pt x="319" y="3204"/>
                  </a:lnTo>
                  <a:lnTo>
                    <a:pt x="517" y="3947"/>
                  </a:lnTo>
                  <a:lnTo>
                    <a:pt x="0" y="4320"/>
                  </a:lnTo>
                  <a:lnTo>
                    <a:pt x="304" y="4320"/>
                  </a:lnTo>
                  <a:lnTo>
                    <a:pt x="717" y="4025"/>
                  </a:lnTo>
                  <a:lnTo>
                    <a:pt x="521" y="3280"/>
                  </a:lnTo>
                  <a:lnTo>
                    <a:pt x="1136" y="2836"/>
                  </a:lnTo>
                  <a:lnTo>
                    <a:pt x="941" y="2093"/>
                  </a:lnTo>
                  <a:lnTo>
                    <a:pt x="1559" y="1648"/>
                  </a:lnTo>
                  <a:lnTo>
                    <a:pt x="1362" y="905"/>
                  </a:lnTo>
                  <a:lnTo>
                    <a:pt x="1979" y="461"/>
                  </a:lnTo>
                  <a:lnTo>
                    <a:pt x="1859" y="0"/>
                  </a:lnTo>
                  <a:lnTo>
                    <a:pt x="1673" y="0"/>
                  </a:lnTo>
                  <a:close/>
                </a:path>
              </a:pathLst>
            </a:custGeom>
            <a:solidFill>
              <a:srgbClr val="38445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091" y="0"/>
              <a:ext cx="1806" cy="4320"/>
            </a:xfrm>
            <a:custGeom>
              <a:rect b="b" l="l" r="r" t="t"/>
              <a:pathLst>
                <a:path extrusionOk="0" h="4320" w="1806">
                  <a:moveTo>
                    <a:pt x="1462" y="0"/>
                  </a:moveTo>
                  <a:lnTo>
                    <a:pt x="1604" y="510"/>
                  </a:lnTo>
                  <a:lnTo>
                    <a:pt x="987" y="958"/>
                  </a:lnTo>
                  <a:lnTo>
                    <a:pt x="1183" y="1696"/>
                  </a:lnTo>
                  <a:lnTo>
                    <a:pt x="570" y="2142"/>
                  </a:lnTo>
                  <a:lnTo>
                    <a:pt x="764" y="2885"/>
                  </a:lnTo>
                  <a:lnTo>
                    <a:pt x="147" y="3329"/>
                  </a:lnTo>
                  <a:lnTo>
                    <a:pt x="344" y="4072"/>
                  </a:lnTo>
                  <a:lnTo>
                    <a:pt x="0" y="4320"/>
                  </a:lnTo>
                  <a:lnTo>
                    <a:pt x="304" y="4320"/>
                  </a:lnTo>
                  <a:lnTo>
                    <a:pt x="544" y="4151"/>
                  </a:lnTo>
                  <a:lnTo>
                    <a:pt x="349" y="3406"/>
                  </a:lnTo>
                  <a:lnTo>
                    <a:pt x="965" y="2961"/>
                  </a:lnTo>
                  <a:lnTo>
                    <a:pt x="768" y="2220"/>
                  </a:lnTo>
                  <a:lnTo>
                    <a:pt x="1385" y="1776"/>
                  </a:lnTo>
                  <a:lnTo>
                    <a:pt x="1189" y="1031"/>
                  </a:lnTo>
                  <a:lnTo>
                    <a:pt x="1806" y="586"/>
                  </a:lnTo>
                  <a:lnTo>
                    <a:pt x="1647" y="0"/>
                  </a:lnTo>
                  <a:lnTo>
                    <a:pt x="1462" y="0"/>
                  </a:lnTo>
                  <a:close/>
                </a:path>
              </a:pathLst>
            </a:custGeom>
            <a:solidFill>
              <a:srgbClr val="F68C1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464" y="0"/>
              <a:ext cx="1848" cy="4320"/>
            </a:xfrm>
            <a:custGeom>
              <a:rect b="b" l="l" r="r" t="t"/>
              <a:pathLst>
                <a:path extrusionOk="0" h="4320" w="1848">
                  <a:moveTo>
                    <a:pt x="1311" y="0"/>
                  </a:moveTo>
                  <a:lnTo>
                    <a:pt x="1475" y="606"/>
                  </a:lnTo>
                  <a:lnTo>
                    <a:pt x="856" y="1055"/>
                  </a:lnTo>
                  <a:lnTo>
                    <a:pt x="1054" y="1794"/>
                  </a:lnTo>
                  <a:lnTo>
                    <a:pt x="439" y="2240"/>
                  </a:lnTo>
                  <a:lnTo>
                    <a:pt x="634" y="2981"/>
                  </a:lnTo>
                  <a:lnTo>
                    <a:pt x="16" y="3428"/>
                  </a:lnTo>
                  <a:lnTo>
                    <a:pt x="215" y="4169"/>
                  </a:lnTo>
                  <a:lnTo>
                    <a:pt x="0" y="4320"/>
                  </a:lnTo>
                  <a:lnTo>
                    <a:pt x="570" y="4320"/>
                  </a:lnTo>
                  <a:lnTo>
                    <a:pt x="584" y="4304"/>
                  </a:lnTo>
                  <a:lnTo>
                    <a:pt x="391" y="3570"/>
                  </a:lnTo>
                  <a:lnTo>
                    <a:pt x="1005" y="3118"/>
                  </a:lnTo>
                  <a:lnTo>
                    <a:pt x="810" y="2380"/>
                  </a:lnTo>
                  <a:lnTo>
                    <a:pt x="1422" y="1936"/>
                  </a:lnTo>
                  <a:lnTo>
                    <a:pt x="1229" y="1193"/>
                  </a:lnTo>
                  <a:lnTo>
                    <a:pt x="1848" y="743"/>
                  </a:lnTo>
                  <a:lnTo>
                    <a:pt x="1650" y="0"/>
                  </a:lnTo>
                  <a:lnTo>
                    <a:pt x="1311" y="0"/>
                  </a:lnTo>
                  <a:close/>
                </a:path>
              </a:pathLst>
            </a:custGeom>
            <a:solidFill>
              <a:srgbClr val="A4BDC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685800" y="746439"/>
            <a:ext cx="5258700" cy="1158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685800" y="1986416"/>
            <a:ext cx="5258700" cy="772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 rot="-5400000">
            <a:off x="6431899" y="2431399"/>
            <a:ext cx="904307" cy="4519897"/>
          </a:xfrm>
          <a:custGeom>
            <a:rect b="b" l="l" r="r" t="t"/>
            <a:pathLst>
              <a:path extrusionOk="0" h="4519897" w="1205742">
                <a:moveTo>
                  <a:pt x="924" y="0"/>
                </a:moveTo>
                <a:cubicBezTo>
                  <a:pt x="6351" y="1497993"/>
                  <a:pt x="-3772" y="3021904"/>
                  <a:pt x="1655" y="4519897"/>
                </a:cubicBezTo>
                <a:lnTo>
                  <a:pt x="831272" y="4518403"/>
                </a:lnTo>
                <a:lnTo>
                  <a:pt x="1205742" y="3850819"/>
                </a:lnTo>
                <a:lnTo>
                  <a:pt x="359114" y="3126246"/>
                </a:lnTo>
                <a:lnTo>
                  <a:pt x="880116" y="2173718"/>
                </a:lnTo>
                <a:lnTo>
                  <a:pt x="49768" y="1449145"/>
                </a:lnTo>
                <a:lnTo>
                  <a:pt x="562630" y="480334"/>
                </a:lnTo>
                <a:lnTo>
                  <a:pt x="92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 rot="-5400000">
            <a:off x="6431899" y="2431399"/>
            <a:ext cx="904307" cy="4519897"/>
          </a:xfrm>
          <a:custGeom>
            <a:rect b="b" l="l" r="r" t="t"/>
            <a:pathLst>
              <a:path extrusionOk="0" h="4519897" w="1205742">
                <a:moveTo>
                  <a:pt x="924" y="0"/>
                </a:moveTo>
                <a:cubicBezTo>
                  <a:pt x="6351" y="1497993"/>
                  <a:pt x="-3772" y="3021904"/>
                  <a:pt x="1655" y="4519897"/>
                </a:cubicBezTo>
                <a:lnTo>
                  <a:pt x="831272" y="4518403"/>
                </a:lnTo>
                <a:lnTo>
                  <a:pt x="1205742" y="3850819"/>
                </a:lnTo>
                <a:lnTo>
                  <a:pt x="359114" y="3126246"/>
                </a:lnTo>
                <a:lnTo>
                  <a:pt x="880116" y="2173718"/>
                </a:lnTo>
                <a:lnTo>
                  <a:pt x="49768" y="1449145"/>
                </a:lnTo>
                <a:lnTo>
                  <a:pt x="562630" y="480334"/>
                </a:lnTo>
                <a:lnTo>
                  <a:pt x="924" y="0"/>
                </a:lnTo>
                <a:close/>
              </a:path>
            </a:pathLst>
          </a:custGeom>
          <a:solidFill>
            <a:srgbClr val="A5BD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A6412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A6412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A6412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A6412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A6412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A6412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A6412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A6412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A64128"/>
                </a:solidFill>
              </a:defRPr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2" type="body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9" name="Google Shape;29;p5"/>
          <p:cNvSpPr/>
          <p:nvPr/>
        </p:nvSpPr>
        <p:spPr>
          <a:xfrm rot="-5400000">
            <a:off x="6431899" y="2431399"/>
            <a:ext cx="904307" cy="4519897"/>
          </a:xfrm>
          <a:custGeom>
            <a:rect b="b" l="l" r="r" t="t"/>
            <a:pathLst>
              <a:path extrusionOk="0" h="4519897" w="1205742">
                <a:moveTo>
                  <a:pt x="924" y="0"/>
                </a:moveTo>
                <a:cubicBezTo>
                  <a:pt x="6351" y="1497993"/>
                  <a:pt x="-3772" y="3021904"/>
                  <a:pt x="1655" y="4519897"/>
                </a:cubicBezTo>
                <a:lnTo>
                  <a:pt x="831272" y="4518403"/>
                </a:lnTo>
                <a:lnTo>
                  <a:pt x="1205742" y="3850819"/>
                </a:lnTo>
                <a:lnTo>
                  <a:pt x="359114" y="3126246"/>
                </a:lnTo>
                <a:lnTo>
                  <a:pt x="880116" y="2173718"/>
                </a:lnTo>
                <a:lnTo>
                  <a:pt x="49768" y="1449145"/>
                </a:lnTo>
                <a:lnTo>
                  <a:pt x="562630" y="480334"/>
                </a:lnTo>
                <a:lnTo>
                  <a:pt x="92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22860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</a:lstStyle>
          <a:p/>
        </p:txBody>
      </p:sp>
      <p:sp>
        <p:nvSpPr>
          <p:cNvPr id="32" name="Google Shape;32;p6"/>
          <p:cNvSpPr/>
          <p:nvPr/>
        </p:nvSpPr>
        <p:spPr>
          <a:xfrm rot="10800000">
            <a:off x="7938258" y="0"/>
            <a:ext cx="1205742" cy="3389923"/>
          </a:xfrm>
          <a:custGeom>
            <a:rect b="b" l="l" r="r" t="t"/>
            <a:pathLst>
              <a:path extrusionOk="0" h="4519897" w="1205742">
                <a:moveTo>
                  <a:pt x="924" y="0"/>
                </a:moveTo>
                <a:cubicBezTo>
                  <a:pt x="6351" y="1497993"/>
                  <a:pt x="-3772" y="3021904"/>
                  <a:pt x="1655" y="4519897"/>
                </a:cubicBezTo>
                <a:lnTo>
                  <a:pt x="831272" y="4518403"/>
                </a:lnTo>
                <a:lnTo>
                  <a:pt x="1205742" y="3850819"/>
                </a:lnTo>
                <a:lnTo>
                  <a:pt x="359114" y="3126246"/>
                </a:lnTo>
                <a:lnTo>
                  <a:pt x="880116" y="2173718"/>
                </a:lnTo>
                <a:lnTo>
                  <a:pt x="49768" y="1449145"/>
                </a:lnTo>
                <a:lnTo>
                  <a:pt x="562630" y="480334"/>
                </a:lnTo>
                <a:lnTo>
                  <a:pt x="92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 rot="5400000">
            <a:off x="1807795" y="-1807796"/>
            <a:ext cx="904307" cy="4519897"/>
          </a:xfrm>
          <a:custGeom>
            <a:rect b="b" l="l" r="r" t="t"/>
            <a:pathLst>
              <a:path extrusionOk="0" h="4519897" w="1205742">
                <a:moveTo>
                  <a:pt x="924" y="0"/>
                </a:moveTo>
                <a:cubicBezTo>
                  <a:pt x="6351" y="1497993"/>
                  <a:pt x="-3772" y="3021904"/>
                  <a:pt x="1655" y="4519897"/>
                </a:cubicBezTo>
                <a:lnTo>
                  <a:pt x="831272" y="4518403"/>
                </a:lnTo>
                <a:lnTo>
                  <a:pt x="1205742" y="3850819"/>
                </a:lnTo>
                <a:lnTo>
                  <a:pt x="359114" y="3126246"/>
                </a:lnTo>
                <a:lnTo>
                  <a:pt x="880116" y="2173718"/>
                </a:lnTo>
                <a:lnTo>
                  <a:pt x="49768" y="1449145"/>
                </a:lnTo>
                <a:lnTo>
                  <a:pt x="562630" y="480334"/>
                </a:lnTo>
                <a:lnTo>
                  <a:pt x="92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/>
          <p:nvPr/>
        </p:nvSpPr>
        <p:spPr>
          <a:xfrm rot="-5400000">
            <a:off x="6431899" y="2431399"/>
            <a:ext cx="904307" cy="4519897"/>
          </a:xfrm>
          <a:custGeom>
            <a:rect b="b" l="l" r="r" t="t"/>
            <a:pathLst>
              <a:path extrusionOk="0" h="4519897" w="1205742">
                <a:moveTo>
                  <a:pt x="924" y="0"/>
                </a:moveTo>
                <a:cubicBezTo>
                  <a:pt x="6351" y="1497993"/>
                  <a:pt x="-3772" y="3021904"/>
                  <a:pt x="1655" y="4519897"/>
                </a:cubicBezTo>
                <a:lnTo>
                  <a:pt x="831272" y="4518403"/>
                </a:lnTo>
                <a:lnTo>
                  <a:pt x="1205742" y="3850819"/>
                </a:lnTo>
                <a:lnTo>
                  <a:pt x="359114" y="3126246"/>
                </a:lnTo>
                <a:lnTo>
                  <a:pt x="880116" y="2173718"/>
                </a:lnTo>
                <a:lnTo>
                  <a:pt x="49768" y="1449145"/>
                </a:lnTo>
                <a:lnTo>
                  <a:pt x="562630" y="480334"/>
                </a:lnTo>
                <a:lnTo>
                  <a:pt x="92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western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753577"/>
            <a:ext cx="1205742" cy="3389923"/>
          </a:xfrm>
          <a:custGeom>
            <a:rect b="b" l="l" r="r" t="t"/>
            <a:pathLst>
              <a:path extrusionOk="0" h="4519897" w="1205742">
                <a:moveTo>
                  <a:pt x="924" y="0"/>
                </a:moveTo>
                <a:cubicBezTo>
                  <a:pt x="6351" y="1497993"/>
                  <a:pt x="-3772" y="3021904"/>
                  <a:pt x="1655" y="4519897"/>
                </a:cubicBezTo>
                <a:lnTo>
                  <a:pt x="831272" y="4518403"/>
                </a:lnTo>
                <a:lnTo>
                  <a:pt x="1205742" y="3850819"/>
                </a:lnTo>
                <a:lnTo>
                  <a:pt x="359114" y="3126246"/>
                </a:lnTo>
                <a:lnTo>
                  <a:pt x="880116" y="2173718"/>
                </a:lnTo>
                <a:lnTo>
                  <a:pt x="49768" y="1449145"/>
                </a:lnTo>
                <a:lnTo>
                  <a:pt x="562630" y="480334"/>
                </a:lnTo>
                <a:lnTo>
                  <a:pt x="92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  <a:defRPr b="1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  <a:defRPr b="1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  <a:defRPr b="1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  <a:defRPr b="1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  <a:defRPr b="1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  <a:defRPr b="1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  <a:defRPr b="1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  <a:defRPr b="1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  <a:defRPr b="1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rebuchet MS"/>
              <a:buChar char="●"/>
              <a:defRPr sz="3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rebuchet MS"/>
              <a:buChar char="○"/>
              <a:defRPr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rebuchet MS"/>
              <a:buChar char="■"/>
              <a:defRPr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rebuchet MS"/>
              <a:buChar char="●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rebuchet MS"/>
              <a:buChar char="○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rebuchet MS"/>
              <a:buChar char="■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rebuchet MS"/>
              <a:buChar char="●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rebuchet MS"/>
              <a:buChar char="○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rebuchet MS"/>
              <a:buChar char="■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Relationship Id="rId4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goo.gl/forms/wkev30OBcdn5N85a2" TargetMode="External"/><Relationship Id="rId4" Type="http://schemas.openxmlformats.org/officeDocument/2006/relationships/hyperlink" Target="mailto:chris136@umbc.edu" TargetMode="External"/><Relationship Id="rId5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ctrTitle"/>
          </p:nvPr>
        </p:nvSpPr>
        <p:spPr>
          <a:xfrm>
            <a:off x="1574025" y="827825"/>
            <a:ext cx="3487500" cy="115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Tau Beta Pi</a:t>
            </a:r>
            <a:endParaRPr/>
          </a:p>
        </p:txBody>
      </p:sp>
      <p:sp>
        <p:nvSpPr>
          <p:cNvPr id="41" name="Google Shape;41;p8"/>
          <p:cNvSpPr txBox="1"/>
          <p:nvPr>
            <p:ph idx="1" type="subTitle"/>
          </p:nvPr>
        </p:nvSpPr>
        <p:spPr>
          <a:xfrm>
            <a:off x="451875" y="1986425"/>
            <a:ext cx="5731800" cy="7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Engineering Honor Society</a:t>
            </a:r>
            <a:endParaRPr sz="2400"/>
          </a:p>
        </p:txBody>
      </p:sp>
      <p:sp>
        <p:nvSpPr>
          <p:cNvPr id="42" name="Google Shape;42;p8"/>
          <p:cNvSpPr txBox="1"/>
          <p:nvPr>
            <p:ph idx="1" type="subTitle"/>
          </p:nvPr>
        </p:nvSpPr>
        <p:spPr>
          <a:xfrm>
            <a:off x="1059525" y="3931350"/>
            <a:ext cx="4002000" cy="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Integrity &amp; Excellence in Engineering</a:t>
            </a:r>
            <a:endParaRPr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/>
          <p:nvPr>
            <p:ph type="title"/>
          </p:nvPr>
        </p:nvSpPr>
        <p:spPr>
          <a:xfrm>
            <a:off x="742950" y="0"/>
            <a:ext cx="7505700" cy="663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Social Opportunities</a:t>
            </a:r>
            <a:endParaRPr/>
          </a:p>
        </p:txBody>
      </p:sp>
      <p:sp>
        <p:nvSpPr>
          <p:cNvPr id="100" name="Google Shape;100;p17"/>
          <p:cNvSpPr txBox="1"/>
          <p:nvPr>
            <p:ph idx="1" type="body"/>
          </p:nvPr>
        </p:nvSpPr>
        <p:spPr>
          <a:xfrm>
            <a:off x="454875" y="606325"/>
            <a:ext cx="7869900" cy="421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</a:pPr>
            <a:r>
              <a:rPr lang="en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Tentative) 11/16 @ 5-7pm : Thanksgiving ~event~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50" lvl="1" marL="7429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○"/>
            </a:pPr>
            <a:r>
              <a:rPr lang="en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Food: baked goods, pie, pizza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50" lvl="1" marL="7429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○"/>
            </a:pPr>
            <a:r>
              <a:rPr lang="en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Offer extra social for bringing baked good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</a:pPr>
            <a:r>
              <a:rPr lang="en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11/19 - Fundraiser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</a:pPr>
            <a:r>
              <a:rPr lang="en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11/9 - This GBM counts as 1 social hour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</a:pPr>
            <a:r>
              <a:rPr lang="en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11/9 @ 7pm, 11/15 @ 8pm Movie night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</a:pPr>
            <a:r>
              <a:rPr lang="en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(Tentative) Ice skating ⇒ indoor rink in Columbia, outdoor rink in Baltimore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50" lvl="1" marL="7429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○"/>
            </a:pPr>
            <a:r>
              <a:rPr lang="en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Offer free admission (pay for everyone using TBP funds)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</a:pPr>
            <a:r>
              <a:rPr lang="en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11/30 @ 5pm - Laser Tag</a:t>
            </a:r>
            <a:endParaRPr sz="2200">
              <a:solidFill>
                <a:srgbClr val="254F33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/>
          <p:nvPr>
            <p:ph type="title"/>
          </p:nvPr>
        </p:nvSpPr>
        <p:spPr>
          <a:xfrm>
            <a:off x="457200" y="135051"/>
            <a:ext cx="8229600" cy="69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Engineers Week!</a:t>
            </a:r>
            <a:endParaRPr/>
          </a:p>
        </p:txBody>
      </p:sp>
      <p:sp>
        <p:nvSpPr>
          <p:cNvPr id="106" name="Google Shape;106;p18"/>
          <p:cNvSpPr txBox="1"/>
          <p:nvPr>
            <p:ph idx="1" type="body"/>
          </p:nvPr>
        </p:nvSpPr>
        <p:spPr>
          <a:xfrm>
            <a:off x="457200" y="656750"/>
            <a:ext cx="7772400" cy="173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Tau Beta Pi hosts the Annual Engineer’s Week at UMBC!</a:t>
            </a:r>
            <a:endParaRPr sz="2100"/>
          </a:p>
          <a:p>
            <a:pPr indent="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</p:txBody>
      </p:sp>
      <p:pic>
        <p:nvPicPr>
          <p:cNvPr id="107" name="Google Shape;107;p18"/>
          <p:cNvPicPr preferRelativeResize="0"/>
          <p:nvPr/>
        </p:nvPicPr>
        <p:blipFill rotWithShape="1">
          <a:blip r:embed="rId3">
            <a:alphaModFix/>
          </a:blip>
          <a:srcRect b="4052" l="0" r="0" t="4052"/>
          <a:stretch/>
        </p:blipFill>
        <p:spPr>
          <a:xfrm>
            <a:off x="798650" y="2386725"/>
            <a:ext cx="3566940" cy="2379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8"/>
          <p:cNvPicPr preferRelativeResize="0"/>
          <p:nvPr/>
        </p:nvPicPr>
        <p:blipFill rotWithShape="1">
          <a:blip r:embed="rId4">
            <a:alphaModFix/>
          </a:blip>
          <a:srcRect b="0" l="209" r="209" t="0"/>
          <a:stretch/>
        </p:blipFill>
        <p:spPr>
          <a:xfrm>
            <a:off x="4914938" y="2386725"/>
            <a:ext cx="3568691" cy="2379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To Do Now</a:t>
            </a:r>
            <a:endParaRPr/>
          </a:p>
        </p:txBody>
      </p:sp>
      <p:sp>
        <p:nvSpPr>
          <p:cNvPr id="114" name="Google Shape;114;p19"/>
          <p:cNvSpPr txBox="1"/>
          <p:nvPr>
            <p:ph idx="1" type="body"/>
          </p:nvPr>
        </p:nvSpPr>
        <p:spPr>
          <a:xfrm>
            <a:off x="593675" y="1063375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 algn="l">
              <a:spcBef>
                <a:spcPts val="600"/>
              </a:spcBef>
              <a:spcAft>
                <a:spcPts val="0"/>
              </a:spcAft>
              <a:buSzPts val="3200"/>
              <a:buChar char="●"/>
            </a:pPr>
            <a:r>
              <a:rPr lang="en" sz="3200"/>
              <a:t>Come to GBMs (every 3 weeks)</a:t>
            </a:r>
            <a:endParaRPr b="1" sz="3200"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" sz="3200"/>
              <a:t>Service &amp; social events, bent polishing and TBP Signatures </a:t>
            </a:r>
            <a:endParaRPr sz="3200"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" sz="3200"/>
              <a:t>Catalog Cards</a:t>
            </a:r>
            <a:endParaRPr sz="3200"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" sz="3200"/>
              <a:t>Pay attention to your emails!</a:t>
            </a:r>
            <a:endParaRPr sz="3200"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b="1" lang="en" sz="3200"/>
              <a:t>Send any questions to tbp.delta.umbc@gmail.com</a:t>
            </a:r>
            <a:endParaRPr b="1" sz="32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>
            <p:ph type="title"/>
          </p:nvPr>
        </p:nvSpPr>
        <p:spPr>
          <a:xfrm>
            <a:off x="2725950" y="2143050"/>
            <a:ext cx="3692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Questions??</a:t>
            </a:r>
            <a:endParaRPr sz="4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/>
          <p:nvPr>
            <p:ph type="title"/>
          </p:nvPr>
        </p:nvSpPr>
        <p:spPr>
          <a:xfrm>
            <a:off x="2253000" y="199050"/>
            <a:ext cx="46380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Tau Beta Pi?</a:t>
            </a:r>
            <a:endParaRPr/>
          </a:p>
        </p:txBody>
      </p:sp>
      <p:sp>
        <p:nvSpPr>
          <p:cNvPr id="48" name="Google Shape;48;p9"/>
          <p:cNvSpPr txBox="1"/>
          <p:nvPr>
            <p:ph idx="1" type="body"/>
          </p:nvPr>
        </p:nvSpPr>
        <p:spPr>
          <a:xfrm>
            <a:off x="515675" y="978375"/>
            <a:ext cx="82020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6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1885 - founded at Lehigh University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2015 - 252 chapters &amp; 554,000 members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UMBC = MD-D chapter celebrating 25th Anniversary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Recognizes exceptional engineers and students with </a:t>
            </a:r>
            <a:r>
              <a:rPr lang="en" u="sng"/>
              <a:t>exemplary character!</a:t>
            </a:r>
            <a:endParaRPr u="sng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u="sng"/>
              <a:t>Tau Beta Pi chooses YOU!</a:t>
            </a:r>
            <a:endParaRPr sz="3600" u="sng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type="title"/>
          </p:nvPr>
        </p:nvSpPr>
        <p:spPr>
          <a:xfrm>
            <a:off x="457200" y="88003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Pros of Joining</a:t>
            </a:r>
            <a:endParaRPr/>
          </a:p>
        </p:txBody>
      </p:sp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542125" y="735175"/>
            <a:ext cx="8229600" cy="425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spcBef>
                <a:spcPts val="60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Best engineering network in the world</a:t>
            </a:r>
            <a:endParaRPr sz="2600"/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" sz="2600"/>
              <a:t>Faculty, professionals, graduate students,and UG from CompE, MechE, and ChemE</a:t>
            </a:r>
            <a:endParaRPr sz="2600"/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" sz="2600"/>
              <a:t>Work with the most driven and motivated people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Scholarships</a:t>
            </a:r>
            <a:endParaRPr sz="2600"/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" sz="2600"/>
              <a:t>All TBP members are eligible to apply</a:t>
            </a:r>
            <a:endParaRPr sz="2600"/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" sz="2600"/>
              <a:t>Scholar recipient from MD-D every year </a:t>
            </a:r>
            <a:endParaRPr sz="2600"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/>
          <p:nvPr>
            <p:ph type="title"/>
          </p:nvPr>
        </p:nvSpPr>
        <p:spPr>
          <a:xfrm>
            <a:off x="457200" y="3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TBP at UMBC</a:t>
            </a:r>
            <a:endParaRPr sz="4000"/>
          </a:p>
        </p:txBody>
      </p:sp>
      <p:sp>
        <p:nvSpPr>
          <p:cNvPr id="60" name="Google Shape;60;p11"/>
          <p:cNvSpPr txBox="1"/>
          <p:nvPr>
            <p:ph idx="1" type="body"/>
          </p:nvPr>
        </p:nvSpPr>
        <p:spPr>
          <a:xfrm>
            <a:off x="366950" y="736525"/>
            <a:ext cx="8646300" cy="407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0050" lvl="0" marL="457200" rtl="0" algn="l">
              <a:spcBef>
                <a:spcPts val="600"/>
              </a:spcBef>
              <a:spcAft>
                <a:spcPts val="0"/>
              </a:spcAft>
              <a:buSzPts val="2700"/>
              <a:buChar char="●"/>
            </a:pPr>
            <a:r>
              <a:rPr lang="en" sz="2700"/>
              <a:t>More active than ever - over 80 members</a:t>
            </a:r>
            <a:endParaRPr sz="27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" sz="2700"/>
              <a:t>Hosts Annual National Engineers Week celebration!</a:t>
            </a:r>
            <a:endParaRPr sz="27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" sz="2700"/>
              <a:t>Collaborate extensively with other COEIT Orgs</a:t>
            </a:r>
            <a:endParaRPr sz="27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" sz="2700"/>
              <a:t>Opportunities for tutoring and </a:t>
            </a:r>
            <a:r>
              <a:rPr lang="en" sz="2700"/>
              <a:t>youth</a:t>
            </a:r>
            <a:r>
              <a:rPr lang="en" sz="2700"/>
              <a:t> outreach</a:t>
            </a:r>
            <a:br>
              <a:rPr lang="en" sz="2700"/>
            </a:br>
            <a:endParaRPr sz="2700"/>
          </a:p>
        </p:txBody>
      </p:sp>
      <p:pic>
        <p:nvPicPr>
          <p:cNvPr id="61" name="Google Shape;61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0849" y="2570262"/>
            <a:ext cx="3407897" cy="2555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6945" y="2562440"/>
            <a:ext cx="4528399" cy="257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Incentives</a:t>
            </a:r>
            <a:endParaRPr/>
          </a:p>
        </p:txBody>
      </p:sp>
      <p:sp>
        <p:nvSpPr>
          <p:cNvPr id="68" name="Google Shape;68;p12"/>
          <p:cNvSpPr txBox="1"/>
          <p:nvPr>
            <p:ph idx="1" type="body"/>
          </p:nvPr>
        </p:nvSpPr>
        <p:spPr>
          <a:xfrm>
            <a:off x="457200" y="937100"/>
            <a:ext cx="5849400" cy="412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6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Lifetime membership and distinguishment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Stole at graduation, bent, certificate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Free monthly subscription to The Bent 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Food and friends at GBMs and cookouts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9" name="Google Shape;69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6597" y="1063387"/>
            <a:ext cx="2664050" cy="3602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type="title"/>
          </p:nvPr>
        </p:nvSpPr>
        <p:spPr>
          <a:xfrm>
            <a:off x="1529700" y="213825"/>
            <a:ext cx="6084600" cy="65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Requirements for Initiation</a:t>
            </a:r>
            <a:endParaRPr/>
          </a:p>
        </p:txBody>
      </p:sp>
      <p:sp>
        <p:nvSpPr>
          <p:cNvPr id="75" name="Google Shape;75;p13"/>
          <p:cNvSpPr txBox="1"/>
          <p:nvPr>
            <p:ph idx="1" type="body"/>
          </p:nvPr>
        </p:nvSpPr>
        <p:spPr>
          <a:xfrm>
            <a:off x="457200" y="872025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 algn="l">
              <a:spcBef>
                <a:spcPts val="600"/>
              </a:spcBef>
              <a:spcAft>
                <a:spcPts val="0"/>
              </a:spcAft>
              <a:buSzPts val="3200"/>
              <a:buChar char="●"/>
            </a:pPr>
            <a:r>
              <a:rPr lang="en" sz="3200"/>
              <a:t>5 hours of social activities</a:t>
            </a:r>
            <a:endParaRPr sz="3200"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" sz="3200"/>
              <a:t>5 hours of service activities</a:t>
            </a:r>
            <a:endParaRPr sz="3200"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" sz="3200"/>
              <a:t>Polish ‘The Bent’ (in front of ITE) </a:t>
            </a:r>
            <a:endParaRPr sz="3200"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" sz="3200"/>
              <a:t>Member Signatures: get signatures from 3 TBP professors and 5 current TBP members</a:t>
            </a:r>
            <a:endParaRPr sz="3200"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" sz="3200"/>
              <a:t>One time $85 initiation fee</a:t>
            </a:r>
            <a:endParaRPr sz="3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Important Dates</a:t>
            </a:r>
            <a:endParaRPr/>
          </a:p>
        </p:txBody>
      </p:sp>
      <p:sp>
        <p:nvSpPr>
          <p:cNvPr id="81" name="Google Shape;81;p14"/>
          <p:cNvSpPr txBox="1"/>
          <p:nvPr>
            <p:ph idx="1" type="body"/>
          </p:nvPr>
        </p:nvSpPr>
        <p:spPr>
          <a:xfrm>
            <a:off x="332325" y="1031900"/>
            <a:ext cx="86187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Next GBM: THIS </a:t>
            </a:r>
            <a:r>
              <a:rPr lang="en"/>
              <a:t>Friday November 9th -12pm (ITE 102)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Bent Polishing: TBD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Initiation: </a:t>
            </a:r>
            <a:r>
              <a:rPr lang="en"/>
              <a:t>Saturday, Dec 1st (morning)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/>
          <p:nvPr>
            <p:ph type="title"/>
          </p:nvPr>
        </p:nvSpPr>
        <p:spPr>
          <a:xfrm>
            <a:off x="769000" y="162725"/>
            <a:ext cx="7505700" cy="536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Service Opportunities</a:t>
            </a:r>
            <a:endParaRPr/>
          </a:p>
        </p:txBody>
      </p:sp>
      <p:sp>
        <p:nvSpPr>
          <p:cNvPr id="87" name="Google Shape;87;p15"/>
          <p:cNvSpPr txBox="1"/>
          <p:nvPr>
            <p:ph idx="1" type="body"/>
          </p:nvPr>
        </p:nvSpPr>
        <p:spPr>
          <a:xfrm>
            <a:off x="145457" y="699425"/>
            <a:ext cx="8752800" cy="486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●"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11/10 @ 12pm: Patapsco trail clean up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●"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11/18 @ 12-1pm: Garden day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●"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CRU Baltimore Community Tool Bank - every friday at 1pm-4pm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●"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Any previously completed service from this semester will also count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●"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Tutoring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/>
          <p:nvPr>
            <p:ph type="title"/>
          </p:nvPr>
        </p:nvSpPr>
        <p:spPr>
          <a:xfrm>
            <a:off x="1584000" y="43825"/>
            <a:ext cx="5976000" cy="79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Tutoring &amp; The Garden</a:t>
            </a:r>
            <a:endParaRPr/>
          </a:p>
        </p:txBody>
      </p:sp>
      <p:sp>
        <p:nvSpPr>
          <p:cNvPr id="93" name="Google Shape;93;p16"/>
          <p:cNvSpPr txBox="1"/>
          <p:nvPr>
            <p:ph idx="1" type="body"/>
          </p:nvPr>
        </p:nvSpPr>
        <p:spPr>
          <a:xfrm>
            <a:off x="223600" y="699900"/>
            <a:ext cx="5734800" cy="426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254F33"/>
              </a:buClr>
              <a:buSzPts val="2400"/>
              <a:buChar char="●"/>
            </a:pPr>
            <a:r>
              <a:rPr lang="en" sz="2400">
                <a:solidFill>
                  <a:srgbClr val="254F33"/>
                </a:solidFill>
              </a:rPr>
              <a:t>Sign Up for Tutoring: </a:t>
            </a:r>
            <a:r>
              <a:rPr lang="en" sz="2400" u="sng">
                <a:solidFill>
                  <a:schemeClr val="dk1"/>
                </a:solidFill>
                <a:hlinkClick r:id="rId3"/>
              </a:rPr>
              <a:t>Click Here</a:t>
            </a:r>
            <a:endParaRPr sz="24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254F33"/>
              </a:buClr>
              <a:buSzPts val="1800"/>
              <a:buChar char="○"/>
            </a:pPr>
            <a:r>
              <a:rPr lang="en" sz="1800">
                <a:solidFill>
                  <a:srgbClr val="254F33"/>
                </a:solidFill>
              </a:rPr>
              <a:t>CMPE 212</a:t>
            </a:r>
            <a:endParaRPr sz="1800">
              <a:solidFill>
                <a:srgbClr val="254F33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254F33"/>
              </a:buClr>
              <a:buSzPts val="1800"/>
              <a:buChar char="○"/>
            </a:pPr>
            <a:r>
              <a:rPr lang="en" sz="1800">
                <a:solidFill>
                  <a:srgbClr val="254F33"/>
                </a:solidFill>
              </a:rPr>
              <a:t>ENME 110, ENME 220</a:t>
            </a:r>
            <a:endParaRPr sz="1800">
              <a:solidFill>
                <a:srgbClr val="254F33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254F33"/>
              </a:buClr>
              <a:buSzPts val="1800"/>
              <a:buChar char="○"/>
            </a:pPr>
            <a:r>
              <a:rPr lang="en" sz="1800">
                <a:solidFill>
                  <a:srgbClr val="254F33"/>
                </a:solidFill>
              </a:rPr>
              <a:t>ENCH 225, ENES 101</a:t>
            </a:r>
            <a:endParaRPr sz="1800">
              <a:solidFill>
                <a:srgbClr val="254F33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254F33"/>
              </a:buClr>
              <a:buSzPts val="1800"/>
              <a:buChar char="○"/>
            </a:pPr>
            <a:r>
              <a:rPr lang="en" sz="1800">
                <a:solidFill>
                  <a:srgbClr val="254F33"/>
                </a:solidFill>
              </a:rPr>
              <a:t>Email Chris at </a:t>
            </a:r>
            <a:r>
              <a:rPr lang="en" sz="1800" u="sng">
                <a:solidFill>
                  <a:schemeClr val="hlink"/>
                </a:solidFill>
                <a:hlinkClick r:id="rId4"/>
              </a:rPr>
              <a:t>christ36@umbc.edu</a:t>
            </a:r>
            <a:r>
              <a:rPr lang="en" sz="1800">
                <a:solidFill>
                  <a:srgbClr val="254F33"/>
                </a:solidFill>
              </a:rPr>
              <a:t> with questions!</a:t>
            </a:r>
            <a:endParaRPr sz="1800">
              <a:solidFill>
                <a:srgbClr val="254F33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254F33"/>
              </a:buClr>
              <a:buSzPts val="2400"/>
              <a:buChar char="●"/>
            </a:pPr>
            <a:r>
              <a:rPr lang="en" sz="2400">
                <a:solidFill>
                  <a:srgbClr val="254F33"/>
                </a:solidFill>
              </a:rPr>
              <a:t>The Garden (Social or Service Hours!)</a:t>
            </a:r>
            <a:endParaRPr sz="2400">
              <a:solidFill>
                <a:srgbClr val="254F33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254F33"/>
              </a:buClr>
              <a:buSzPts val="1800"/>
              <a:buChar char="○"/>
            </a:pPr>
            <a:r>
              <a:rPr lang="en" sz="1800">
                <a:solidFill>
                  <a:srgbClr val="254F33"/>
                </a:solidFill>
              </a:rPr>
              <a:t>Friday April 13th @ 12pm</a:t>
            </a:r>
            <a:endParaRPr sz="1800">
              <a:solidFill>
                <a:srgbClr val="254F33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254F33"/>
              </a:buClr>
              <a:buSzPts val="1800"/>
              <a:buChar char="○"/>
            </a:pPr>
            <a:r>
              <a:rPr lang="en" sz="1800">
                <a:solidFill>
                  <a:srgbClr val="254F33"/>
                </a:solidFill>
              </a:rPr>
              <a:t>Sunday April 22nd @2pm</a:t>
            </a:r>
            <a:endParaRPr sz="1800">
              <a:solidFill>
                <a:srgbClr val="254F33"/>
              </a:solidFill>
            </a:endParaRPr>
          </a:p>
        </p:txBody>
      </p:sp>
      <p:pic>
        <p:nvPicPr>
          <p:cNvPr descr="20170930_191323.jpg" id="94" name="Google Shape;9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55350" y="988150"/>
            <a:ext cx="3509952" cy="3509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Western">
  <a:themeElements>
    <a:clrScheme name="Custom 424">
      <a:dk1>
        <a:srgbClr val="B0271C"/>
      </a:dk1>
      <a:lt1>
        <a:srgbClr val="FFE8BB"/>
      </a:lt1>
      <a:dk2>
        <a:srgbClr val="374252"/>
      </a:dk2>
      <a:lt2>
        <a:srgbClr val="A5BDC0"/>
      </a:lt2>
      <a:accent1>
        <a:srgbClr val="C0974D"/>
      </a:accent1>
      <a:accent2>
        <a:srgbClr val="E49C5F"/>
      </a:accent2>
      <a:accent3>
        <a:srgbClr val="5D7372"/>
      </a:accent3>
      <a:accent4>
        <a:srgbClr val="B92C00"/>
      </a:accent4>
      <a:accent5>
        <a:srgbClr val="804000"/>
      </a:accent5>
      <a:accent6>
        <a:srgbClr val="A49D80"/>
      </a:accent6>
      <a:hlink>
        <a:srgbClr val="B0271C"/>
      </a:hlink>
      <a:folHlink>
        <a:srgbClr val="5B5F6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