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1d0c143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1d0c143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1d0c1432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1d0c1432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1cfb3a473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1cfb3a473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1cfb3a473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1cfb3a473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1cfb3a473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1cfb3a473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1d0c1432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1d0c1432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1cfb3a473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1cfb3a473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1cfb3a473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1cfb3a473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1cfb3a47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1cfb3a47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1cfb3a47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1cfb3a47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675" y="29714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638" y="442075"/>
            <a:ext cx="7436678" cy="25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14375" y="4196088"/>
            <a:ext cx="1529636" cy="86072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00" y="4340103"/>
            <a:ext cx="1683862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561900" y="3029150"/>
            <a:ext cx="80202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American Institute of Chemical Engineers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omic Sans MS"/>
                <a:ea typeface="Comic Sans MS"/>
                <a:cs typeface="Comic Sans MS"/>
                <a:sym typeface="Comic Sans MS"/>
              </a:rPr>
              <a:t>9.23.19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omic Sans MS"/>
                <a:ea typeface="Comic Sans MS"/>
                <a:cs typeface="Comic Sans MS"/>
                <a:sym typeface="Comic Sans MS"/>
              </a:rPr>
              <a:t>GBM #1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omic Sans MS"/>
                <a:ea typeface="Comic Sans MS"/>
                <a:cs typeface="Comic Sans MS"/>
                <a:sym typeface="Comic Sans MS"/>
              </a:rPr>
              <a:t>aiche@umbc.edu 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382875" y="2629525"/>
            <a:ext cx="21585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ENCH 215 </a:t>
            </a:r>
            <a:endParaRPr b="1" sz="3000">
              <a:solidFill>
                <a:srgbClr val="000000"/>
              </a:solidFill>
            </a:endParaRPr>
          </a:p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22"/>
          <p:cNvSpPr txBox="1"/>
          <p:nvPr>
            <p:ph type="title"/>
          </p:nvPr>
        </p:nvSpPr>
        <p:spPr>
          <a:xfrm>
            <a:off x="0" y="0"/>
            <a:ext cx="9144000" cy="8946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Course Questions?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2942575" y="1179450"/>
            <a:ext cx="29412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ENCH 225 Fall </a:t>
            </a:r>
            <a:endParaRPr b="1" sz="3000">
              <a:solidFill>
                <a:srgbClr val="000000"/>
              </a:solidFill>
            </a:endParaRPr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313950" y="1179450"/>
            <a:ext cx="21585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ENCH 300 </a:t>
            </a:r>
            <a:endParaRPr b="1" sz="3000">
              <a:solidFill>
                <a:srgbClr val="000000"/>
              </a:solidFill>
            </a:endParaRPr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2983250" y="2571750"/>
            <a:ext cx="29412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ENCH 425 Frey </a:t>
            </a:r>
            <a:endParaRPr b="1" sz="3000">
              <a:solidFill>
                <a:srgbClr val="000000"/>
              </a:solidFill>
            </a:endParaRPr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6552725" y="2571738"/>
            <a:ext cx="21585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ENCH 444 </a:t>
            </a:r>
            <a:endParaRPr b="1" sz="3000">
              <a:solidFill>
                <a:srgbClr val="000000"/>
              </a:solidFill>
            </a:endParaRPr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3261450" y="3724300"/>
            <a:ext cx="26211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ENCH 445 (Good Luck) </a:t>
            </a:r>
            <a:endParaRPr b="1" sz="3000">
              <a:solidFill>
                <a:srgbClr val="000000"/>
              </a:solidFill>
            </a:endParaRPr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501250" y="1179450"/>
            <a:ext cx="21585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ENES</a:t>
            </a:r>
            <a:r>
              <a:rPr b="1" lang="en" sz="3000">
                <a:solidFill>
                  <a:srgbClr val="000000"/>
                </a:solidFill>
              </a:rPr>
              <a:t> 101 </a:t>
            </a:r>
            <a:endParaRPr b="1"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23"/>
          <p:cNvSpPr txBox="1"/>
          <p:nvPr/>
        </p:nvSpPr>
        <p:spPr>
          <a:xfrm>
            <a:off x="1812150" y="792875"/>
            <a:ext cx="5519700" cy="3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Comic Sans MS"/>
                <a:ea typeface="Comic Sans MS"/>
                <a:cs typeface="Comic Sans MS"/>
                <a:sym typeface="Comic Sans MS"/>
              </a:rPr>
              <a:t>BATTLE OF THE CLASSES!</a:t>
            </a:r>
            <a:endParaRPr b="1" sz="6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3178950" y="3771900"/>
            <a:ext cx="2786100" cy="11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us on: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MY.UMBC.EDU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FB: @umbc_AIChE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Twitter: </a:t>
            </a:r>
            <a:r>
              <a:rPr lang="en">
                <a:solidFill>
                  <a:schemeClr val="dk1"/>
                </a:solidFill>
              </a:rPr>
              <a:t>@umbc_AIChE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Instagram:umbc_cheme_car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01550" y="938575"/>
            <a:ext cx="3642600" cy="19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</a:t>
            </a: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AIChE was established in 1908 to distinguish </a:t>
            </a:r>
            <a:r>
              <a:rPr b="1" lang="en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chemical engineers</a:t>
            </a: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as a profession independent of chemists and </a:t>
            </a:r>
            <a:r>
              <a:rPr b="1" lang="en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mechanical engineers.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0" y="0"/>
            <a:ext cx="9144000" cy="8946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American Institute of Chemical Engineers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4" name="Google Shape;64;p14"/>
          <p:cNvGrpSpPr/>
          <p:nvPr/>
        </p:nvGrpSpPr>
        <p:grpSpPr>
          <a:xfrm>
            <a:off x="3721275" y="1060561"/>
            <a:ext cx="5422735" cy="3022466"/>
            <a:chOff x="4178392" y="1334505"/>
            <a:chExt cx="4725283" cy="2942145"/>
          </a:xfrm>
        </p:grpSpPr>
        <p:pic>
          <p:nvPicPr>
            <p:cNvPr id="65" name="Google Shape;65;p14"/>
            <p:cNvPicPr preferRelativeResize="0"/>
            <p:nvPr/>
          </p:nvPicPr>
          <p:blipFill rotWithShape="1">
            <a:blip r:embed="rId3">
              <a:alphaModFix/>
            </a:blip>
            <a:srcRect b="8751" l="6340" r="0" t="30974"/>
            <a:stretch/>
          </p:blipFill>
          <p:spPr>
            <a:xfrm>
              <a:off x="4612672" y="1550308"/>
              <a:ext cx="4291003" cy="242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4"/>
            <p:cNvSpPr txBox="1"/>
            <p:nvPr/>
          </p:nvSpPr>
          <p:spPr>
            <a:xfrm>
              <a:off x="7291889" y="3883044"/>
              <a:ext cx="10266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/>
                <a:t>ChemE</a:t>
              </a:r>
              <a:endParaRPr b="1" sz="1800"/>
            </a:p>
          </p:txBody>
        </p:sp>
        <p:sp>
          <p:nvSpPr>
            <p:cNvPr id="67" name="Google Shape;67;p14"/>
            <p:cNvSpPr txBox="1"/>
            <p:nvPr/>
          </p:nvSpPr>
          <p:spPr>
            <a:xfrm>
              <a:off x="5276880" y="3883050"/>
              <a:ext cx="8235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/>
                <a:t>MechE</a:t>
              </a:r>
              <a:endParaRPr b="1" sz="1800"/>
            </a:p>
          </p:txBody>
        </p:sp>
        <p:sp>
          <p:nvSpPr>
            <p:cNvPr id="68" name="Google Shape;68;p14"/>
            <p:cNvSpPr txBox="1"/>
            <p:nvPr/>
          </p:nvSpPr>
          <p:spPr>
            <a:xfrm rot="-5400000">
              <a:off x="2932192" y="2580705"/>
              <a:ext cx="28860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/>
                <a:t>degree of cool</a:t>
              </a:r>
              <a:endParaRPr b="1" sz="1800"/>
            </a:p>
          </p:txBody>
        </p:sp>
      </p:grp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250650" y="2656425"/>
            <a:ext cx="3642600" cy="7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</a:t>
            </a: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45,000 members in over 150 countries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01550" y="3398350"/>
            <a:ext cx="3642600" cy="8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President: Kimberly Ogden, University of Arizona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5050825" y="3293375"/>
            <a:ext cx="865800" cy="39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152475"/>
            <a:ext cx="8520600" cy="10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Global </a:t>
            </a:r>
            <a:r>
              <a:rPr b="1"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Leader</a:t>
            </a: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of the chemical Engineering profession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5"/>
          <p:cNvSpPr txBox="1"/>
          <p:nvPr>
            <p:ph type="title"/>
          </p:nvPr>
        </p:nvSpPr>
        <p:spPr>
          <a:xfrm>
            <a:off x="0" y="0"/>
            <a:ext cx="9144000" cy="8946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AIChE </a:t>
            </a: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Vision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622800" y="2108200"/>
            <a:ext cx="7898400" cy="6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b="1" lang="en" sz="2400">
                <a:latin typeface="Comic Sans MS"/>
                <a:ea typeface="Comic Sans MS"/>
                <a:cs typeface="Comic Sans MS"/>
                <a:sym typeface="Comic Sans MS"/>
              </a:rPr>
              <a:t>Lifetime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 Center for professional &amp; </a:t>
            </a:r>
            <a:r>
              <a:rPr b="1" lang="en" sz="2400">
                <a:latin typeface="Comic Sans MS"/>
                <a:ea typeface="Comic Sans MS"/>
                <a:cs typeface="Comic Sans MS"/>
                <a:sym typeface="Comic Sans MS"/>
              </a:rPr>
              <a:t>personal growth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, and </a:t>
            </a:r>
            <a:r>
              <a:rPr b="1" lang="en" sz="2400">
                <a:latin typeface="Comic Sans MS"/>
                <a:ea typeface="Comic Sans MS"/>
                <a:cs typeface="Comic Sans MS"/>
                <a:sym typeface="Comic Sans MS"/>
              </a:rPr>
              <a:t>security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 of chemical engineers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3340950"/>
            <a:ext cx="8520600" cy="8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Foremost Catalyst in applying chemical engineering expertise in meeting </a:t>
            </a:r>
            <a:r>
              <a:rPr b="1"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societal needs</a:t>
            </a:r>
            <a:endParaRPr b="1"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979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8128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■"/>
            </a:pPr>
            <a:r>
              <a:rPr b="1" lang="en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Uphold</a:t>
            </a: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and advance the profession's standards, </a:t>
            </a:r>
            <a:r>
              <a:rPr b="1" lang="en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ethics and diversity</a:t>
            </a:r>
            <a:endParaRPr b="1" sz="2000">
              <a:solidFill>
                <a:srgbClr val="333333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8128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■"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Promote </a:t>
            </a:r>
            <a:r>
              <a:rPr b="1" lang="en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safety</a:t>
            </a: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in every aspect of chemical engineering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8128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■"/>
            </a:pP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Stimulate </a:t>
            </a:r>
            <a:r>
              <a:rPr b="1" lang="en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collaborative</a:t>
            </a: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efforts among industry, universities, government, and professional societies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8128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■"/>
            </a:pPr>
            <a:r>
              <a:rPr b="1" lang="en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Advocate public policy</a:t>
            </a:r>
            <a:r>
              <a:rPr lang="en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that embraces sound technical and economic information and that represents the interest of chemical engineers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8128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Comic Sans MS"/>
              <a:buChar char="■"/>
            </a:pPr>
            <a:r>
              <a:rPr b="1" lang="en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Facilitate public understanding of technical issues</a:t>
            </a:r>
            <a:endParaRPr b="1"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6"/>
          <p:cNvSpPr txBox="1"/>
          <p:nvPr>
            <p:ph type="title"/>
          </p:nvPr>
        </p:nvSpPr>
        <p:spPr>
          <a:xfrm>
            <a:off x="0" y="0"/>
            <a:ext cx="9144000" cy="8946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AIChE Mission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0263" y="152400"/>
            <a:ext cx="488346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894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September 30th - Resume Rescue</a:t>
            </a:r>
            <a:endParaRPr b="1"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October 14th - Professional Development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October 28th - Professional Development round 2 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November 1st - CBEE Networking workshop</a:t>
            </a:r>
            <a:endParaRPr b="1"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November 11th - ChemE Car updates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November 25th - Thanksgiving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December 9th - ChemE </a:t>
            </a:r>
            <a:r>
              <a:rPr lang="en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Jeopardy</a:t>
            </a:r>
            <a:endParaRPr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type="title"/>
          </p:nvPr>
        </p:nvSpPr>
        <p:spPr>
          <a:xfrm>
            <a:off x="0" y="0"/>
            <a:ext cx="9144000" cy="8946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Fall 2019 Schedule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b="15690" l="0" r="0" t="0"/>
          <a:stretch/>
        </p:blipFill>
        <p:spPr>
          <a:xfrm>
            <a:off x="3437350" y="3790250"/>
            <a:ext cx="2269300" cy="126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03700"/>
            <a:ext cx="5808300" cy="32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c Sans MS"/>
              <a:buChar char="●"/>
            </a:pPr>
            <a:r>
              <a:rPr lang="en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Mission: Design a small chemically powered and stopped car. The closest to the stopping line wins. </a:t>
            </a:r>
            <a:endParaRPr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c Sans MS"/>
              <a:buChar char="●"/>
            </a:pPr>
            <a:r>
              <a:rPr lang="en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~30 members</a:t>
            </a:r>
            <a:endParaRPr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c Sans MS"/>
              <a:buChar char="●"/>
            </a:pPr>
            <a:r>
              <a:rPr lang="en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Goal: Compete in the Spring 2020 regional competition</a:t>
            </a:r>
            <a:endParaRPr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ic Sans MS"/>
              <a:buChar char="●"/>
            </a:pPr>
            <a:r>
              <a:rPr lang="en" sz="2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Three teams: Battery, Pressure, Stopping </a:t>
            </a:r>
            <a:endParaRPr sz="2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19"/>
          <p:cNvSpPr txBox="1"/>
          <p:nvPr>
            <p:ph type="title"/>
          </p:nvPr>
        </p:nvSpPr>
        <p:spPr>
          <a:xfrm>
            <a:off x="0" y="0"/>
            <a:ext cx="9144000" cy="8946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ChemE Car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 b="13177" l="0" r="0" t="21330"/>
          <a:stretch/>
        </p:blipFill>
        <p:spPr>
          <a:xfrm>
            <a:off x="6241825" y="1180375"/>
            <a:ext cx="2637075" cy="307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271050" y="1132150"/>
            <a:ext cx="539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Char char="●"/>
            </a:pPr>
            <a:r>
              <a:rPr lang="en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Competition</a:t>
            </a:r>
            <a:r>
              <a:rPr lang="en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at Regional and National AIChE conference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Char char="●"/>
            </a:pPr>
            <a:r>
              <a:rPr lang="en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 ChemE categories, 1 random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Char char="●"/>
            </a:pPr>
            <a:r>
              <a:rPr lang="en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Choose team through series of games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Char char="●"/>
            </a:pPr>
            <a:r>
              <a:rPr lang="en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Top 4 join come to AIChE regional </a:t>
            </a:r>
            <a:r>
              <a:rPr lang="en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competition</a:t>
            </a:r>
            <a:r>
              <a:rPr lang="en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compete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20"/>
          <p:cNvSpPr txBox="1"/>
          <p:nvPr>
            <p:ph type="title"/>
          </p:nvPr>
        </p:nvSpPr>
        <p:spPr>
          <a:xfrm>
            <a:off x="0" y="0"/>
            <a:ext cx="9144000" cy="8946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ChemE Jeopardy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b="0" l="0" r="0" t="26648"/>
          <a:stretch/>
        </p:blipFill>
        <p:spPr>
          <a:xfrm>
            <a:off x="5567500" y="962725"/>
            <a:ext cx="3576499" cy="219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4577" y="3395363"/>
            <a:ext cx="2836725" cy="159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0" y="0"/>
            <a:ext cx="9144000" cy="8946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First Year Representative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8400" y="1237598"/>
            <a:ext cx="4002450" cy="26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271050" y="1132150"/>
            <a:ext cx="44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Char char="●"/>
            </a:pPr>
            <a:r>
              <a:rPr lang="en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Name, Intended Track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Char char="●"/>
            </a:pPr>
            <a:r>
              <a:rPr lang="en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do you think you are right for the position? 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Char char="●"/>
            </a:pPr>
            <a:r>
              <a:rPr lang="en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 you want to do after you </a:t>
            </a:r>
            <a:r>
              <a:rPr lang="en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graduate</a:t>
            </a:r>
            <a:r>
              <a:rPr lang="en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Char char="●"/>
            </a:pPr>
            <a:r>
              <a:rPr lang="en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FunFact: Who is your favorite Scientist and why? 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2297275" y="4401375"/>
            <a:ext cx="50520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E</a:t>
            </a:r>
            <a:r>
              <a:rPr b="1" lang="en" sz="2400"/>
              <a:t>mail slide to aiche@umbc.edu</a:t>
            </a:r>
            <a:endParaRPr b="1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