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7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7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7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7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7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pitchFamily="27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pitchFamily="27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pitchFamily="27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pitchFamily="27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0000"/>
    <a:srgbClr val="CC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2656" y="-10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43125" y="685800"/>
            <a:ext cx="25717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D90E2D1-58EE-674B-BFD3-101FED60DF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16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7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7" charset="0"/>
        <a:ea typeface="ＭＳ Ｐゴシック" pitchFamily="27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7" charset="0"/>
        <a:ea typeface="ＭＳ Ｐゴシック" pitchFamily="27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7" charset="0"/>
        <a:ea typeface="ＭＳ Ｐゴシック" pitchFamily="27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7" charset="0"/>
        <a:ea typeface="ＭＳ Ｐゴシック" pitchFamily="2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52C660-EDF9-6846-BD99-6354C520D6F3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266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D05DD8A-5995-DD4E-9D84-43326C4F3B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0BF1097-0B8F-374A-9055-6315D8D7ED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86325" y="812800"/>
            <a:ext cx="1457325" cy="7315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812800"/>
            <a:ext cx="4219575" cy="7315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1F4C297-5113-594A-B1EB-27C8144547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BF3D9F6-67FF-344E-A124-3E1B36DD17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DBDF1A5-BD06-EA43-B077-446273C49A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2641600"/>
            <a:ext cx="283845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641600"/>
            <a:ext cx="283845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5E9BEB9-22AA-F647-B6A8-A504449D11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4766444-D198-8B42-BCB9-D9AA5E4705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6F511C7-52FD-AA4F-85BE-853A503317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86A4BC1-54F4-5645-A608-58FB3CA1C0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92BFDF6-6EB7-8440-A5C7-8347DFAF43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83164AF-F280-6546-B5DD-595E764F2F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812800"/>
            <a:ext cx="5829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2641600"/>
            <a:ext cx="58293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8331200"/>
            <a:ext cx="14287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31200"/>
            <a:ext cx="21717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31200"/>
            <a:ext cx="14287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E11ACF3-C139-CD43-B244-1C36205EF3B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27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27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27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27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2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2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2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27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27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27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27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2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27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27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27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2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png"/><Relationship Id="rId12" Type="http://schemas.openxmlformats.org/officeDocument/2006/relationships/image" Target="../media/image7.jpg"/><Relationship Id="rId13" Type="http://schemas.openxmlformats.org/officeDocument/2006/relationships/image" Target="../media/image8.png"/><Relationship Id="rId14" Type="http://schemas.openxmlformats.org/officeDocument/2006/relationships/image" Target="../media/image9.jpg"/><Relationship Id="rId15" Type="http://schemas.openxmlformats.org/officeDocument/2006/relationships/image" Target="../media/image10.jpg"/><Relationship Id="rId16" Type="http://schemas.openxmlformats.org/officeDocument/2006/relationships/image" Target="../media/image11.jpg"/><Relationship Id="rId17" Type="http://schemas.openxmlformats.org/officeDocument/2006/relationships/image" Target="../media/image12.jpg"/><Relationship Id="rId18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j.johnson@umbc.edu" TargetMode="External"/><Relationship Id="rId4" Type="http://schemas.openxmlformats.org/officeDocument/2006/relationships/hyperlink" Target="mailto:zrosenzw@umbc.edu" TargetMode="External"/><Relationship Id="rId5" Type="http://schemas.openxmlformats.org/officeDocument/2006/relationships/hyperlink" Target="http://chemistry.umbc.edu/sciart/" TargetMode="External"/><Relationship Id="rId6" Type="http://schemas.openxmlformats.org/officeDocument/2006/relationships/image" Target="../media/image1.jpeg"/><Relationship Id="rId7" Type="http://schemas.openxmlformats.org/officeDocument/2006/relationships/image" Target="../media/image2.jpeg"/><Relationship Id="rId8" Type="http://schemas.openxmlformats.org/officeDocument/2006/relationships/image" Target="../media/image3.jpeg"/><Relationship Id="rId9" Type="http://schemas.openxmlformats.org/officeDocument/2006/relationships/image" Target="../media/image4.png"/><Relationship Id="rId10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5303" y="4267200"/>
            <a:ext cx="205581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 dirty="0" smtClean="0">
                <a:latin typeface="Times New Roman" pitchFamily="27" charset="0"/>
              </a:rPr>
              <a:t>Contact Information</a:t>
            </a:r>
            <a:br>
              <a:rPr lang="en-US" sz="1200" b="1" dirty="0" smtClean="0">
                <a:latin typeface="Times New Roman" pitchFamily="27" charset="0"/>
              </a:rPr>
            </a:br>
            <a:endParaRPr lang="en-US" sz="1200" b="1" dirty="0" smtClean="0">
              <a:latin typeface="Times New Roman" pitchFamily="27" charset="0"/>
            </a:endParaRPr>
          </a:p>
          <a:p>
            <a:pPr algn="ctr"/>
            <a:r>
              <a:rPr lang="en-US" sz="1200" b="1" dirty="0" smtClean="0">
                <a:latin typeface="Times New Roman" pitchFamily="27" charset="0"/>
              </a:rPr>
              <a:t>Program </a:t>
            </a:r>
            <a:r>
              <a:rPr lang="en-US" sz="1200" b="1" dirty="0">
                <a:latin typeface="Times New Roman" pitchFamily="27" charset="0"/>
              </a:rPr>
              <a:t>S</a:t>
            </a:r>
            <a:r>
              <a:rPr lang="en-US" sz="1200" b="1" dirty="0" smtClean="0">
                <a:latin typeface="Times New Roman" pitchFamily="27" charset="0"/>
              </a:rPr>
              <a:t>ite </a:t>
            </a:r>
            <a:r>
              <a:rPr lang="en-US" sz="1200" b="1" dirty="0">
                <a:latin typeface="Times New Roman" pitchFamily="27" charset="0"/>
              </a:rPr>
              <a:t>M</a:t>
            </a:r>
            <a:r>
              <a:rPr lang="en-US" sz="1200" b="1" dirty="0" smtClean="0">
                <a:latin typeface="Times New Roman" pitchFamily="27" charset="0"/>
              </a:rPr>
              <a:t>anager</a:t>
            </a:r>
            <a:endParaRPr lang="en-US" sz="1200" b="1" dirty="0">
              <a:latin typeface="Times New Roman" pitchFamily="27" charset="0"/>
            </a:endParaRPr>
          </a:p>
          <a:p>
            <a:pPr algn="ctr"/>
            <a:r>
              <a:rPr lang="en-US" sz="1200" b="1" dirty="0" smtClean="0">
                <a:latin typeface="Times New Roman" pitchFamily="27" charset="0"/>
              </a:rPr>
              <a:t>Justine M. Johnson </a:t>
            </a:r>
            <a:r>
              <a:rPr lang="en-US" sz="1200" b="1" dirty="0">
                <a:latin typeface="Times New Roman" pitchFamily="27" charset="0"/>
              </a:rPr>
              <a:t/>
            </a:r>
            <a:br>
              <a:rPr lang="en-US" sz="1200" b="1" dirty="0">
                <a:latin typeface="Times New Roman" pitchFamily="27" charset="0"/>
              </a:rPr>
            </a:br>
            <a:r>
              <a:rPr lang="en-US" sz="1200" b="1" dirty="0" smtClean="0">
                <a:latin typeface="Times New Roman" pitchFamily="27" charset="0"/>
                <a:hlinkClick r:id="rId3"/>
              </a:rPr>
              <a:t>j.johnson@umbc.edu</a:t>
            </a:r>
            <a:endParaRPr lang="en-US" sz="1200" b="1" dirty="0">
              <a:latin typeface="Times New Roman" pitchFamily="27" charset="0"/>
            </a:endParaRPr>
          </a:p>
          <a:p>
            <a:pPr algn="ctr"/>
            <a:r>
              <a:rPr lang="en-US" sz="1200" b="1" dirty="0">
                <a:latin typeface="Times New Roman" pitchFamily="27" charset="0"/>
              </a:rPr>
              <a:t>(</a:t>
            </a:r>
            <a:r>
              <a:rPr lang="en-US" sz="1200" b="1" dirty="0" smtClean="0">
                <a:latin typeface="Times New Roman" pitchFamily="27" charset="0"/>
              </a:rPr>
              <a:t>410)455-3124</a:t>
            </a:r>
          </a:p>
          <a:p>
            <a:pPr algn="ctr"/>
            <a:endParaRPr lang="en-US" sz="1200" b="1" dirty="0" smtClean="0">
              <a:latin typeface="Times New Roman" pitchFamily="27" charset="0"/>
            </a:endParaRPr>
          </a:p>
          <a:p>
            <a:pPr algn="ctr"/>
            <a:endParaRPr lang="en-US" sz="1200" b="1" dirty="0">
              <a:latin typeface="Times New Roman" pitchFamily="27" charset="0"/>
            </a:endParaRPr>
          </a:p>
          <a:p>
            <a:pPr algn="ctr"/>
            <a:r>
              <a:rPr lang="en-US" sz="1200" b="1" dirty="0">
                <a:latin typeface="Times New Roman" pitchFamily="27" charset="0"/>
              </a:rPr>
              <a:t>Director</a:t>
            </a:r>
          </a:p>
          <a:p>
            <a:pPr algn="ctr"/>
            <a:r>
              <a:rPr lang="en-US" sz="1200" b="1" dirty="0">
                <a:latin typeface="Times New Roman" pitchFamily="27" charset="0"/>
              </a:rPr>
              <a:t>Dr. </a:t>
            </a:r>
            <a:r>
              <a:rPr lang="en-US" sz="1200" b="1" dirty="0" smtClean="0">
                <a:latin typeface="Times New Roman" pitchFamily="27" charset="0"/>
              </a:rPr>
              <a:t>Zeev Rosenzweig</a:t>
            </a:r>
            <a:r>
              <a:rPr lang="en-US" sz="1200" b="1" dirty="0">
                <a:latin typeface="Times New Roman" pitchFamily="27" charset="0"/>
              </a:rPr>
              <a:t/>
            </a:r>
            <a:br>
              <a:rPr lang="en-US" sz="1200" b="1" dirty="0">
                <a:latin typeface="Times New Roman" pitchFamily="27" charset="0"/>
              </a:rPr>
            </a:br>
            <a:r>
              <a:rPr lang="en-US" sz="1200" b="1" dirty="0" smtClean="0">
                <a:latin typeface="Times New Roman" pitchFamily="27" charset="0"/>
              </a:rPr>
              <a:t>Professor and Chair</a:t>
            </a:r>
          </a:p>
          <a:p>
            <a:pPr algn="ctr"/>
            <a:r>
              <a:rPr lang="en-US" sz="1200" b="1" dirty="0" smtClean="0">
                <a:latin typeface="Times New Roman" pitchFamily="27" charset="0"/>
              </a:rPr>
              <a:t>Department of Chemistry and Biochemistry</a:t>
            </a:r>
            <a:r>
              <a:rPr lang="en-US" sz="1200" b="1" dirty="0">
                <a:latin typeface="Times New Roman" pitchFamily="27" charset="0"/>
              </a:rPr>
              <a:t/>
            </a:r>
            <a:br>
              <a:rPr lang="en-US" sz="1200" b="1" dirty="0">
                <a:latin typeface="Times New Roman" pitchFamily="27" charset="0"/>
              </a:rPr>
            </a:br>
            <a:r>
              <a:rPr lang="en-US" sz="1200" b="1" dirty="0" smtClean="0">
                <a:latin typeface="Times New Roman" pitchFamily="27" charset="0"/>
                <a:hlinkClick r:id="rId4"/>
              </a:rPr>
              <a:t>zrosenzw@umbc.edu</a:t>
            </a:r>
            <a:endParaRPr lang="en-US" sz="1200" b="1" dirty="0" smtClean="0">
              <a:latin typeface="Times New Roman" pitchFamily="27" charset="0"/>
            </a:endParaRPr>
          </a:p>
          <a:p>
            <a:pPr algn="ctr"/>
            <a:endParaRPr lang="en-US" sz="1200" b="1" dirty="0">
              <a:latin typeface="Times New Roman" pitchFamily="27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951038" y="1437382"/>
            <a:ext cx="490696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 smtClean="0"/>
              <a:t>An Andrew W. Mellon Foundation Supported Summer Research Program for Baltimore Area Undergraduate Students in Chemistry, Materials Science, and Engineering Aspects of Art Conservation</a:t>
            </a:r>
            <a:endParaRPr lang="en-US" sz="1600" b="1" dirty="0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2064337" y="2895600"/>
            <a:ext cx="3455779" cy="481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just">
              <a:buClr>
                <a:schemeClr val="tx1"/>
              </a:buClr>
            </a:pPr>
            <a:r>
              <a:rPr lang="en-US" sz="1200" dirty="0" smtClean="0">
                <a:latin typeface="Times New Roman" pitchFamily="27" charset="0"/>
              </a:rPr>
              <a:t>Applicants for this 10-week research experience for undergraduate students in Baltimore area academic institutions should be U.S</a:t>
            </a:r>
            <a:r>
              <a:rPr lang="en-US" sz="1200" dirty="0">
                <a:latin typeface="Times New Roman" pitchFamily="27" charset="0"/>
              </a:rPr>
              <a:t>. citizens </a:t>
            </a:r>
            <a:r>
              <a:rPr lang="en-US" sz="1200" dirty="0" smtClean="0">
                <a:latin typeface="Times New Roman" pitchFamily="27" charset="0"/>
              </a:rPr>
              <a:t>or </a:t>
            </a:r>
            <a:r>
              <a:rPr lang="en-US" sz="1200" dirty="0">
                <a:latin typeface="Times New Roman" pitchFamily="27" charset="0"/>
              </a:rPr>
              <a:t>permanent </a:t>
            </a:r>
            <a:r>
              <a:rPr lang="en-US" sz="1200" dirty="0" smtClean="0">
                <a:latin typeface="Times New Roman" pitchFamily="27" charset="0"/>
              </a:rPr>
              <a:t>residents, pursuing science and engineering majors or arts majors with science or engineering minors, maintaining a GPA of 3.0 or greater, and interested in chemistry, materials science and engineering aspects of art conservation.</a:t>
            </a:r>
          </a:p>
          <a:p>
            <a:pPr algn="just" eaLnBrk="1" hangingPunct="1">
              <a:spcBef>
                <a:spcPct val="20000"/>
              </a:spcBef>
              <a:buClr>
                <a:schemeClr val="tx1"/>
              </a:buClr>
            </a:pPr>
            <a:endParaRPr lang="en-US" sz="1200" dirty="0">
              <a:latin typeface="Times New Roman" pitchFamily="27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sz="1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 Deadline – February 19, </a:t>
            </a:r>
            <a:r>
              <a:rPr lang="en-US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</a:p>
          <a:p>
            <a:pPr algn="ctr"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learn more and to apply visit</a:t>
            </a:r>
          </a:p>
          <a:p>
            <a:pPr algn="ctr"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http://chemistry.umbc.edu/sciart/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20000"/>
              </a:spcBef>
              <a:buClr>
                <a:schemeClr val="tx1"/>
              </a:buClr>
            </a:pPr>
            <a:endParaRPr lang="en-US" sz="1200" dirty="0" smtClean="0">
              <a:latin typeface="Times New Roman" pitchFamily="27" charset="0"/>
            </a:endParaRPr>
          </a:p>
          <a:p>
            <a:pPr algn="just" eaLnBrk="1" hangingPunct="1">
              <a:spcBef>
                <a:spcPct val="20000"/>
              </a:spcBef>
              <a:buClr>
                <a:schemeClr val="tx1"/>
              </a:buClr>
            </a:pPr>
            <a:r>
              <a:rPr lang="en-US" sz="1200" dirty="0" smtClean="0">
                <a:latin typeface="Times New Roman" pitchFamily="27" charset="0"/>
              </a:rPr>
              <a:t>Program </a:t>
            </a:r>
            <a:r>
              <a:rPr lang="en-US" sz="1200" dirty="0">
                <a:latin typeface="Times New Roman" pitchFamily="27" charset="0"/>
              </a:rPr>
              <a:t>benefits </a:t>
            </a:r>
            <a:r>
              <a:rPr lang="en-US" sz="1200" dirty="0" smtClean="0">
                <a:latin typeface="Times New Roman" pitchFamily="27" charset="0"/>
              </a:rPr>
              <a:t>include:</a:t>
            </a:r>
          </a:p>
          <a:p>
            <a:pPr algn="just" eaLnBrk="1" hangingPunct="1">
              <a:spcBef>
                <a:spcPct val="20000"/>
              </a:spcBef>
              <a:buClr>
                <a:schemeClr val="tx1"/>
              </a:buClr>
            </a:pPr>
            <a:endParaRPr lang="en-US" sz="1200" dirty="0">
              <a:solidFill>
                <a:schemeClr val="tx2"/>
              </a:solidFill>
              <a:latin typeface="Times New Roman" pitchFamily="27" charset="0"/>
            </a:endParaRPr>
          </a:p>
          <a:p>
            <a:pPr marL="171450" indent="-171450" algn="just" eaLnBrk="1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2"/>
                </a:solidFill>
                <a:latin typeface="Times New Roman" pitchFamily="27" charset="0"/>
              </a:rPr>
              <a:t>Collaborative research experience mentored by UMBC and Johns Hopkins University Research Faculty, and Walters Art Museum Scientists and Conservators.</a:t>
            </a:r>
          </a:p>
          <a:p>
            <a:pPr marL="171450" indent="-171450" algn="just" eaLnBrk="1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2"/>
                </a:solidFill>
                <a:latin typeface="Times New Roman" pitchFamily="27" charset="0"/>
              </a:rPr>
              <a:t>A $5,000 stipend, on-campus housing, field trips to area museum laboratories, and social activities</a:t>
            </a:r>
          </a:p>
          <a:p>
            <a:pPr marL="171450" indent="-171450" algn="just" eaLnBrk="1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2"/>
                </a:solidFill>
                <a:latin typeface="Times New Roman" pitchFamily="27" charset="0"/>
              </a:rPr>
              <a:t>Professional training workshops</a:t>
            </a:r>
          </a:p>
          <a:p>
            <a:pPr marL="171450" indent="-171450" algn="just" eaLnBrk="1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2"/>
                </a:solidFill>
                <a:latin typeface="Times New Roman" pitchFamily="27" charset="0"/>
              </a:rPr>
              <a:t>Outreach activities in Baltimore City</a:t>
            </a:r>
            <a:endParaRPr lang="en-US" sz="1200" dirty="0">
              <a:solidFill>
                <a:schemeClr val="tx2"/>
              </a:solidFill>
              <a:latin typeface="Times New Roman" pitchFamily="27" charset="0"/>
            </a:endParaRPr>
          </a:p>
        </p:txBody>
      </p:sp>
      <p:sp>
        <p:nvSpPr>
          <p:cNvPr id="2076" name="Rectangle 28"/>
          <p:cNvSpPr>
            <a:spLocks noChangeArrowheads="1"/>
          </p:cNvSpPr>
          <p:nvPr/>
        </p:nvSpPr>
        <p:spPr bwMode="auto">
          <a:xfrm>
            <a:off x="4114800" y="68580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994459" y="76200"/>
            <a:ext cx="4787341" cy="1289938"/>
            <a:chOff x="-2066826" y="3249180"/>
            <a:chExt cx="4737229" cy="1289938"/>
          </a:xfrm>
        </p:grpSpPr>
        <p:pic>
          <p:nvPicPr>
            <p:cNvPr id="1028" name="Picture 4" descr="https://nfg-sofun.s3.amazonaws.com/uploads/project/photo/3002/profile_lectures-labs3777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66826" y="3250985"/>
              <a:ext cx="2832870" cy="1288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s://www.umbc.edu/eli/images%20(photos)/Library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5171" y="3249180"/>
              <a:ext cx="2047069" cy="1289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://assets2-my.umbc.edu/system/shared/thumbnails/news/000/053/719/2b3d9da7d8304d3ec4c59aaae9f61fb0/xxlarge.jpg?1441022108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33"/>
            <a:stretch/>
          </p:blipFill>
          <p:spPr bwMode="auto">
            <a:xfrm>
              <a:off x="1093559" y="3256790"/>
              <a:ext cx="1576844" cy="12823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8" b="11119"/>
          <a:stretch/>
        </p:blipFill>
        <p:spPr>
          <a:xfrm>
            <a:off x="0" y="1066800"/>
            <a:ext cx="1983280" cy="10173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04" b="-25804"/>
          <a:stretch/>
        </p:blipFill>
        <p:spPr>
          <a:xfrm>
            <a:off x="188328" y="2266794"/>
            <a:ext cx="1716672" cy="16965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57859"/>
            <a:ext cx="1753653" cy="6733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36" y="8100254"/>
            <a:ext cx="1492021" cy="6886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217" y="7696200"/>
            <a:ext cx="1662603" cy="11122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663" y="7697879"/>
            <a:ext cx="1512737" cy="11105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065" y="7708631"/>
            <a:ext cx="1586735" cy="11171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528" y="5977084"/>
            <a:ext cx="1112944" cy="17315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528" y="4495800"/>
            <a:ext cx="1116166" cy="14812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528" y="2792635"/>
            <a:ext cx="1129272" cy="17031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2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27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34998</TotalTime>
  <Words>166</Words>
  <Application>Microsoft Macintosh PowerPoint</Application>
  <PresentationFormat>On-screen Show (4:3)</PresentationFormat>
  <Paragraphs>23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Blank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Trial User</dc:creator>
  <cp:keywords/>
  <cp:lastModifiedBy>Paul J Smith</cp:lastModifiedBy>
  <cp:revision>65</cp:revision>
  <cp:lastPrinted>2011-09-20T19:36:42Z</cp:lastPrinted>
  <dcterms:created xsi:type="dcterms:W3CDTF">2012-10-31T16:43:08Z</dcterms:created>
  <dcterms:modified xsi:type="dcterms:W3CDTF">2016-01-27T15:31:10Z</dcterms:modified>
</cp:coreProperties>
</file>