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6858000" cy="9144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7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7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7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7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7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pitchFamily="27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pitchFamily="27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pitchFamily="27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pitchFamily="27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0000"/>
    <a:srgbClr val="CC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904" y="5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143125" y="685800"/>
            <a:ext cx="25717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D90E2D1-58EE-674B-BFD3-101FED60DF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168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7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7" charset="0"/>
        <a:ea typeface="ＭＳ Ｐゴシック" pitchFamily="27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7" charset="0"/>
        <a:ea typeface="ＭＳ Ｐゴシック" pitchFamily="27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7" charset="0"/>
        <a:ea typeface="ＭＳ Ｐゴシック" pitchFamily="27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7" charset="0"/>
        <a:ea typeface="ＭＳ Ｐゴシック" pitchFamily="2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52C660-EDF9-6846-BD99-6354C520D6F3}" type="slidenum">
              <a:rPr lang="en-US"/>
              <a:pPr/>
              <a:t>1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266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D05DD8A-5995-DD4E-9D84-43326C4F3B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0BF1097-0B8F-374A-9055-6315D8D7ED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886325" y="812800"/>
            <a:ext cx="1457325" cy="7315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812800"/>
            <a:ext cx="4219575" cy="7315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1F4C297-5113-594A-B1EB-27C8144547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BF3D9F6-67FF-344E-A124-3E1B36DD17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DBDF1A5-BD06-EA43-B077-446273C49A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2641600"/>
            <a:ext cx="283845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2641600"/>
            <a:ext cx="283845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5E9BEB9-22AA-F647-B6A8-A504449D11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4766444-D198-8B42-BCB9-D9AA5E4705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6F511C7-52FD-AA4F-85BE-853A503317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86A4BC1-54F4-5645-A608-58FB3CA1C0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92BFDF6-6EB7-8440-A5C7-8347DFAF43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83164AF-F280-6546-B5DD-595E764F2F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812800"/>
            <a:ext cx="58293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2641600"/>
            <a:ext cx="58293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312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E11ACF3-C139-CD43-B244-1C36205EF3B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7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7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7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7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27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27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27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G"/><Relationship Id="rId3" Type="http://schemas.openxmlformats.org/officeDocument/2006/relationships/hyperlink" Target="http://chemistry.umbc.edu/research-experience-for-undergrads-program/" TargetMode="External"/><Relationship Id="rId7" Type="http://schemas.openxmlformats.org/officeDocument/2006/relationships/image" Target="../media/image4.jpeg"/><Relationship Id="rId12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8.JPG"/><Relationship Id="rId5" Type="http://schemas.openxmlformats.org/officeDocument/2006/relationships/image" Target="../media/image2.gif"/><Relationship Id="rId10" Type="http://schemas.openxmlformats.org/officeDocument/2006/relationships/image" Target="../media/image7.JPG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58762" y="304800"/>
            <a:ext cx="1765737" cy="871324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100013" y="3468010"/>
            <a:ext cx="205581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imes New Roman" pitchFamily="27" charset="0"/>
              </a:rPr>
              <a:t>Contact Information</a:t>
            </a:r>
            <a:br>
              <a:rPr lang="en-US" sz="1200" b="1" dirty="0" smtClean="0">
                <a:solidFill>
                  <a:schemeClr val="bg1"/>
                </a:solidFill>
                <a:latin typeface="Times New Roman" pitchFamily="27" charset="0"/>
              </a:rPr>
            </a:br>
            <a:endParaRPr lang="en-US" sz="1200" b="1" dirty="0" smtClean="0">
              <a:solidFill>
                <a:schemeClr val="bg1"/>
              </a:solidFill>
              <a:latin typeface="Times New Roman" pitchFamily="27" charset="0"/>
            </a:endParaRP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imes New Roman" pitchFamily="27" charset="0"/>
              </a:rPr>
              <a:t>REU </a:t>
            </a:r>
            <a:r>
              <a:rPr lang="en-US" sz="1200" b="1" dirty="0">
                <a:solidFill>
                  <a:schemeClr val="bg1"/>
                </a:solidFill>
                <a:latin typeface="Times New Roman" pitchFamily="27" charset="0"/>
              </a:rPr>
              <a:t>S</a:t>
            </a:r>
            <a:r>
              <a:rPr lang="en-US" sz="1200" b="1" dirty="0" smtClean="0">
                <a:solidFill>
                  <a:schemeClr val="bg1"/>
                </a:solidFill>
                <a:latin typeface="Times New Roman" pitchFamily="27" charset="0"/>
              </a:rPr>
              <a:t>ite </a:t>
            </a:r>
            <a:r>
              <a:rPr lang="en-US" sz="1200" b="1" dirty="0">
                <a:solidFill>
                  <a:schemeClr val="bg1"/>
                </a:solidFill>
                <a:latin typeface="Times New Roman" pitchFamily="27" charset="0"/>
              </a:rPr>
              <a:t>M</a:t>
            </a:r>
            <a:r>
              <a:rPr lang="en-US" sz="1200" b="1" dirty="0" smtClean="0">
                <a:solidFill>
                  <a:schemeClr val="bg1"/>
                </a:solidFill>
                <a:latin typeface="Times New Roman" pitchFamily="27" charset="0"/>
              </a:rPr>
              <a:t>anager</a:t>
            </a:r>
            <a:endParaRPr lang="en-US" sz="1200" b="1" dirty="0">
              <a:solidFill>
                <a:schemeClr val="bg1"/>
              </a:solidFill>
              <a:latin typeface="Times New Roman" pitchFamily="27" charset="0"/>
            </a:endParaRP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imes New Roman" pitchFamily="27" charset="0"/>
              </a:rPr>
              <a:t>Justine M. Johnson </a:t>
            </a:r>
            <a:r>
              <a:rPr lang="en-US" sz="1200" b="1" dirty="0">
                <a:solidFill>
                  <a:schemeClr val="bg1"/>
                </a:solidFill>
                <a:latin typeface="Times New Roman" pitchFamily="27" charset="0"/>
              </a:rPr>
              <a:t/>
            </a:r>
            <a:br>
              <a:rPr lang="en-US" sz="1200" b="1" dirty="0">
                <a:solidFill>
                  <a:schemeClr val="bg1"/>
                </a:solidFill>
                <a:latin typeface="Times New Roman" pitchFamily="27" charset="0"/>
              </a:rPr>
            </a:br>
            <a:r>
              <a:rPr lang="en-US" sz="1200" b="1" dirty="0" smtClean="0">
                <a:solidFill>
                  <a:schemeClr val="bg1"/>
                </a:solidFill>
                <a:latin typeface="Times New Roman" pitchFamily="27" charset="0"/>
              </a:rPr>
              <a:t>j.johnson@umbc.edu</a:t>
            </a:r>
            <a:endParaRPr lang="en-US" sz="1200" b="1" dirty="0">
              <a:solidFill>
                <a:schemeClr val="bg1"/>
              </a:solidFill>
              <a:latin typeface="Times New Roman" pitchFamily="27" charset="0"/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Times New Roman" pitchFamily="27" charset="0"/>
              </a:rPr>
              <a:t>(</a:t>
            </a:r>
            <a:r>
              <a:rPr lang="en-US" sz="1200" b="1" dirty="0" smtClean="0">
                <a:solidFill>
                  <a:schemeClr val="bg1"/>
                </a:solidFill>
                <a:latin typeface="Times New Roman" pitchFamily="27" charset="0"/>
              </a:rPr>
              <a:t>410)455-3124</a:t>
            </a:r>
          </a:p>
          <a:p>
            <a:pPr algn="ctr"/>
            <a:endParaRPr lang="en-US" sz="1200" b="1" dirty="0" smtClean="0">
              <a:solidFill>
                <a:schemeClr val="bg1"/>
              </a:solidFill>
              <a:latin typeface="Times New Roman" pitchFamily="27" charset="0"/>
            </a:endParaRPr>
          </a:p>
          <a:p>
            <a:pPr algn="ctr"/>
            <a:endParaRPr lang="en-US" sz="1200" b="1" dirty="0">
              <a:solidFill>
                <a:schemeClr val="bg1"/>
              </a:solidFill>
              <a:latin typeface="Times New Roman" pitchFamily="27" charset="0"/>
            </a:endParaRP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imes New Roman" pitchFamily="27" charset="0"/>
              </a:rPr>
              <a:t>Associate Director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imes New Roman" pitchFamily="27" charset="0"/>
              </a:rPr>
              <a:t>Dr. Steve Mang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imes New Roman" pitchFamily="27" charset="0"/>
              </a:rPr>
              <a:t>Department of Chemistry and Biochemistry</a:t>
            </a:r>
            <a:br>
              <a:rPr lang="en-US" sz="1200" b="1" dirty="0" smtClean="0">
                <a:solidFill>
                  <a:schemeClr val="bg1"/>
                </a:solidFill>
                <a:latin typeface="Times New Roman" pitchFamily="27" charset="0"/>
              </a:rPr>
            </a:br>
            <a:r>
              <a:rPr lang="en-US" sz="1200" b="1" dirty="0" smtClean="0">
                <a:solidFill>
                  <a:schemeClr val="bg1"/>
                </a:solidFill>
                <a:latin typeface="Times New Roman" pitchFamily="27" charset="0"/>
              </a:rPr>
              <a:t>smang@umbc.edu</a:t>
            </a:r>
          </a:p>
          <a:p>
            <a:pPr algn="ctr"/>
            <a:endParaRPr lang="en-US" sz="1200" b="1" dirty="0" smtClean="0">
              <a:solidFill>
                <a:schemeClr val="bg1"/>
              </a:solidFill>
              <a:latin typeface="Times New Roman" pitchFamily="27" charset="0"/>
            </a:endParaRPr>
          </a:p>
          <a:p>
            <a:pPr algn="ctr"/>
            <a:endParaRPr lang="en-US" sz="1200" b="1" dirty="0">
              <a:solidFill>
                <a:schemeClr val="bg1"/>
              </a:solidFill>
              <a:latin typeface="Times New Roman" pitchFamily="27" charset="0"/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Times New Roman" pitchFamily="27" charset="0"/>
              </a:rPr>
              <a:t>Director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Times New Roman" pitchFamily="27" charset="0"/>
              </a:rPr>
              <a:t>Dr. </a:t>
            </a:r>
            <a:r>
              <a:rPr lang="en-US" sz="1200" b="1" dirty="0" smtClean="0">
                <a:solidFill>
                  <a:schemeClr val="bg1"/>
                </a:solidFill>
                <a:latin typeface="Times New Roman" pitchFamily="27" charset="0"/>
              </a:rPr>
              <a:t>Zeev Rosenzweig</a:t>
            </a:r>
            <a:r>
              <a:rPr lang="en-US" sz="1200" b="1" dirty="0">
                <a:solidFill>
                  <a:schemeClr val="bg1"/>
                </a:solidFill>
                <a:latin typeface="Times New Roman" pitchFamily="27" charset="0"/>
              </a:rPr>
              <a:t/>
            </a:r>
            <a:br>
              <a:rPr lang="en-US" sz="1200" b="1" dirty="0">
                <a:solidFill>
                  <a:schemeClr val="bg1"/>
                </a:solidFill>
                <a:latin typeface="Times New Roman" pitchFamily="27" charset="0"/>
              </a:rPr>
            </a:br>
            <a:r>
              <a:rPr lang="en-US" sz="1200" b="1" dirty="0" smtClean="0">
                <a:solidFill>
                  <a:schemeClr val="bg1"/>
                </a:solidFill>
                <a:latin typeface="Times New Roman" pitchFamily="27" charset="0"/>
              </a:rPr>
              <a:t>Professor and Chair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Times New Roman" pitchFamily="27" charset="0"/>
              </a:rPr>
              <a:t>Department of Chemistry and Biochemistry</a:t>
            </a:r>
            <a:r>
              <a:rPr lang="en-US" sz="1200" b="1" dirty="0">
                <a:solidFill>
                  <a:schemeClr val="bg1"/>
                </a:solidFill>
                <a:latin typeface="Times New Roman" pitchFamily="27" charset="0"/>
              </a:rPr>
              <a:t/>
            </a:r>
            <a:br>
              <a:rPr lang="en-US" sz="1200" b="1" dirty="0">
                <a:solidFill>
                  <a:schemeClr val="bg1"/>
                </a:solidFill>
                <a:latin typeface="Times New Roman" pitchFamily="27" charset="0"/>
              </a:rPr>
            </a:br>
            <a:r>
              <a:rPr lang="en-US" sz="1200" b="1" dirty="0" smtClean="0">
                <a:solidFill>
                  <a:schemeClr val="bg1"/>
                </a:solidFill>
                <a:latin typeface="Times New Roman" pitchFamily="27" charset="0"/>
              </a:rPr>
              <a:t>zrosenzw@umbc.edu</a:t>
            </a:r>
            <a:endParaRPr lang="en-US" sz="1200" b="1" dirty="0">
              <a:solidFill>
                <a:schemeClr val="bg1"/>
              </a:solidFill>
              <a:latin typeface="Times New Roman" pitchFamily="27" charset="0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276590" y="1981200"/>
            <a:ext cx="175259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For more information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over the internet, visit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http://chemistry.umbc.edu/research-experience-for-undergrads-program/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951038" y="1600541"/>
            <a:ext cx="49069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/>
              <a:t>An NSF Research Experience for Undergraduates (REU) Program </a:t>
            </a:r>
            <a:r>
              <a:rPr lang="en-US" sz="2000" b="1" dirty="0" smtClean="0"/>
              <a:t>in Chemical Sensing and Imaging at </a:t>
            </a:r>
            <a:r>
              <a:rPr lang="en-US" sz="2000" b="1" dirty="0" smtClean="0"/>
              <a:t>UMBC</a:t>
            </a:r>
            <a:endParaRPr lang="en-US" sz="2000" b="1" dirty="0"/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2241550" y="2587550"/>
            <a:ext cx="4464050" cy="41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buClr>
                <a:schemeClr val="tx1"/>
              </a:buClr>
            </a:pPr>
            <a:r>
              <a:rPr lang="en-US" sz="1200" dirty="0">
                <a:latin typeface="Times New Roman" pitchFamily="27" charset="0"/>
              </a:rPr>
              <a:t>Applicants for this 10-week research experience for undergraduate students in </a:t>
            </a:r>
            <a:r>
              <a:rPr lang="en-US" sz="1200" dirty="0" smtClean="0">
                <a:latin typeface="Times New Roman" pitchFamily="27" charset="0"/>
              </a:rPr>
              <a:t>U.S. academic </a:t>
            </a:r>
            <a:r>
              <a:rPr lang="en-US" sz="1200" dirty="0">
                <a:latin typeface="Times New Roman" pitchFamily="27" charset="0"/>
              </a:rPr>
              <a:t>institutions </a:t>
            </a:r>
            <a:r>
              <a:rPr lang="en-US" sz="1200" dirty="0" smtClean="0">
                <a:latin typeface="Times New Roman" pitchFamily="27" charset="0"/>
              </a:rPr>
              <a:t>who are U.S</a:t>
            </a:r>
            <a:r>
              <a:rPr lang="en-US" sz="1200" dirty="0">
                <a:latin typeface="Times New Roman" pitchFamily="27" charset="0"/>
              </a:rPr>
              <a:t>. citizens or permanent </a:t>
            </a:r>
            <a:r>
              <a:rPr lang="en-US" sz="1200" dirty="0" smtClean="0">
                <a:latin typeface="Times New Roman" pitchFamily="27" charset="0"/>
              </a:rPr>
              <a:t>residents, pursuing B.Sc. degrees in chemistry and biochemistry or related fields, maintaining </a:t>
            </a:r>
            <a:r>
              <a:rPr lang="en-US" sz="1200" dirty="0">
                <a:latin typeface="Times New Roman" pitchFamily="27" charset="0"/>
              </a:rPr>
              <a:t>a GPA of 3.0 or greater, and </a:t>
            </a:r>
            <a:r>
              <a:rPr lang="en-US" sz="1200" dirty="0" smtClean="0">
                <a:latin typeface="Times New Roman" pitchFamily="27" charset="0"/>
              </a:rPr>
              <a:t>are considering applying to graduate school in the chemistry and biochemistry or related fields upon completion of their undergraduate degree. </a:t>
            </a:r>
            <a:endParaRPr lang="en-US" sz="1200" dirty="0">
              <a:latin typeface="Times New Roman" pitchFamily="27" charset="0"/>
            </a:endParaRPr>
          </a:p>
          <a:p>
            <a:pPr algn="just" eaLnBrk="1" hangingPunct="1">
              <a:spcBef>
                <a:spcPct val="20000"/>
              </a:spcBef>
              <a:buClr>
                <a:schemeClr val="tx1"/>
              </a:buClr>
            </a:pPr>
            <a:endParaRPr lang="en-US" sz="800" dirty="0">
              <a:latin typeface="Times New Roman" pitchFamily="27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</a:pPr>
            <a:r>
              <a:rPr 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 Deadline – February 19, 2016</a:t>
            </a:r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</a:pPr>
            <a:r>
              <a:rPr lang="en-US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learn more and to apply visit</a:t>
            </a:r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http://chemistry.umbc.edu/research-experience-for-undergrads-program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endParaRPr lang="en-US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</a:pPr>
            <a:endParaRPr lang="en-US" sz="800" dirty="0">
              <a:latin typeface="Times New Roman" pitchFamily="27" charset="0"/>
            </a:endParaRPr>
          </a:p>
          <a:p>
            <a:pPr algn="just" eaLnBrk="1" hangingPunct="1">
              <a:spcBef>
                <a:spcPct val="20000"/>
              </a:spcBef>
              <a:buClr>
                <a:schemeClr val="tx1"/>
              </a:buClr>
            </a:pPr>
            <a:r>
              <a:rPr lang="en-US" sz="1200" dirty="0">
                <a:latin typeface="Times New Roman" pitchFamily="27" charset="0"/>
              </a:rPr>
              <a:t>Program benefits include:</a:t>
            </a:r>
          </a:p>
          <a:p>
            <a:pPr algn="just" eaLnBrk="1" hangingPunct="1">
              <a:spcBef>
                <a:spcPct val="20000"/>
              </a:spcBef>
              <a:buClr>
                <a:schemeClr val="tx1"/>
              </a:buClr>
            </a:pPr>
            <a:endParaRPr lang="en-US" sz="800" dirty="0">
              <a:solidFill>
                <a:schemeClr val="tx2"/>
              </a:solidFill>
              <a:latin typeface="Times New Roman" pitchFamily="27" charset="0"/>
            </a:endParaRPr>
          </a:p>
          <a:p>
            <a:pPr marL="171450" indent="-171450" algn="just" eaLnBrk="1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Times New Roman" pitchFamily="27" charset="0"/>
              </a:rPr>
              <a:t>R</a:t>
            </a:r>
            <a:r>
              <a:rPr lang="en-US" sz="1200" dirty="0" smtClean="0">
                <a:solidFill>
                  <a:schemeClr val="tx2"/>
                </a:solidFill>
                <a:latin typeface="Times New Roman" pitchFamily="27" charset="0"/>
              </a:rPr>
              <a:t>esearch </a:t>
            </a:r>
            <a:r>
              <a:rPr lang="en-US" sz="1200" dirty="0">
                <a:solidFill>
                  <a:schemeClr val="tx2"/>
                </a:solidFill>
                <a:latin typeface="Times New Roman" pitchFamily="27" charset="0"/>
              </a:rPr>
              <a:t>experience </a:t>
            </a:r>
            <a:r>
              <a:rPr lang="en-US" sz="1200" dirty="0" smtClean="0">
                <a:solidFill>
                  <a:schemeClr val="tx2"/>
                </a:solidFill>
                <a:latin typeface="Times New Roman" pitchFamily="27" charset="0"/>
              </a:rPr>
              <a:t>in leading UMBC laboratories in the area of chemical sensing and imaging. </a:t>
            </a:r>
            <a:endParaRPr lang="en-US" sz="1200" dirty="0">
              <a:solidFill>
                <a:schemeClr val="tx2"/>
              </a:solidFill>
              <a:latin typeface="Times New Roman" pitchFamily="27" charset="0"/>
            </a:endParaRPr>
          </a:p>
          <a:p>
            <a:pPr marL="171450" indent="-171450" algn="just" eaLnBrk="1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Times New Roman" pitchFamily="27" charset="0"/>
              </a:rPr>
              <a:t>A $5,000 stipend, on-campus housing, </a:t>
            </a:r>
            <a:r>
              <a:rPr lang="en-US" sz="1200" dirty="0" smtClean="0">
                <a:solidFill>
                  <a:schemeClr val="tx2"/>
                </a:solidFill>
                <a:latin typeface="Times New Roman" pitchFamily="27" charset="0"/>
              </a:rPr>
              <a:t>and </a:t>
            </a:r>
            <a:r>
              <a:rPr lang="en-US" sz="1200" dirty="0">
                <a:solidFill>
                  <a:schemeClr val="tx2"/>
                </a:solidFill>
                <a:latin typeface="Times New Roman" pitchFamily="27" charset="0"/>
              </a:rPr>
              <a:t>social activities</a:t>
            </a:r>
          </a:p>
          <a:p>
            <a:pPr marL="171450" indent="-171450" algn="just" eaLnBrk="1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Times New Roman" pitchFamily="27" charset="0"/>
              </a:rPr>
              <a:t>Professional training </a:t>
            </a:r>
            <a:r>
              <a:rPr lang="en-US" sz="1200" dirty="0" smtClean="0">
                <a:solidFill>
                  <a:schemeClr val="tx2"/>
                </a:solidFill>
                <a:latin typeface="Times New Roman" pitchFamily="27" charset="0"/>
              </a:rPr>
              <a:t>workshops.</a:t>
            </a:r>
            <a:endParaRPr lang="en-US" sz="1200" dirty="0">
              <a:solidFill>
                <a:schemeClr val="tx2"/>
              </a:solidFill>
              <a:latin typeface="Times New Roman" pitchFamily="27" charset="0"/>
            </a:endParaRPr>
          </a:p>
          <a:p>
            <a:pPr marL="457200" indent="-457200" algn="just" eaLnBrk="1" hangingPunct="1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en-US" sz="1200" dirty="0">
              <a:latin typeface="Times New Roman" pitchFamily="27" charset="0"/>
            </a:endParaRPr>
          </a:p>
          <a:p>
            <a:pPr marL="457200" indent="-457200" eaLnBrk="1" hangingPunct="1">
              <a:lnSpc>
                <a:spcPct val="2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en-US" sz="1200" dirty="0" smtClean="0">
              <a:latin typeface="Times New Roman" pitchFamily="27" charset="0"/>
            </a:endParaRPr>
          </a:p>
        </p:txBody>
      </p:sp>
      <p:sp>
        <p:nvSpPr>
          <p:cNvPr id="2067" name="Rectangle 19"/>
          <p:cNvSpPr>
            <a:spLocks noChangeArrowheads="1"/>
          </p:cNvSpPr>
          <p:nvPr/>
        </p:nvSpPr>
        <p:spPr bwMode="auto">
          <a:xfrm>
            <a:off x="2286000" y="7975937"/>
            <a:ext cx="309018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UMBC takes advantage of its prime location </a:t>
            </a:r>
          </a:p>
          <a:p>
            <a:r>
              <a:rPr lang="en-US" sz="1200" dirty="0"/>
              <a:t>on the Baltimore-Washington corridor to forge</a:t>
            </a:r>
          </a:p>
          <a:p>
            <a:r>
              <a:rPr lang="en-US" sz="1200" dirty="0"/>
              <a:t>links with government, business, and industry.</a:t>
            </a:r>
          </a:p>
          <a:p>
            <a:r>
              <a:rPr lang="en-US" sz="1200" dirty="0"/>
              <a:t>High-tech corporations and laboratories are</a:t>
            </a:r>
          </a:p>
          <a:p>
            <a:r>
              <a:rPr lang="en-US" sz="1200" dirty="0"/>
              <a:t>key partners with the UMBC community</a:t>
            </a:r>
          </a:p>
        </p:txBody>
      </p:sp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0584" y="6824059"/>
            <a:ext cx="1682169" cy="2193981"/>
          </a:xfrm>
          <a:prstGeom prst="rect">
            <a:avLst/>
          </a:prstGeom>
          <a:noFill/>
        </p:spPr>
      </p:pic>
      <p:sp>
        <p:nvSpPr>
          <p:cNvPr id="2076" name="Rectangle 28"/>
          <p:cNvSpPr>
            <a:spLocks noChangeArrowheads="1"/>
          </p:cNvSpPr>
          <p:nvPr/>
        </p:nvSpPr>
        <p:spPr bwMode="auto">
          <a:xfrm>
            <a:off x="4114800" y="6858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58762" y="302994"/>
            <a:ext cx="6523038" cy="1289938"/>
            <a:chOff x="-3883562" y="3249180"/>
            <a:chExt cx="6553965" cy="1289938"/>
          </a:xfrm>
        </p:grpSpPr>
        <p:grpSp>
          <p:nvGrpSpPr>
            <p:cNvPr id="3" name="Group 2"/>
            <p:cNvGrpSpPr/>
            <p:nvPr/>
          </p:nvGrpSpPr>
          <p:grpSpPr>
            <a:xfrm>
              <a:off x="-3883562" y="3332991"/>
              <a:ext cx="1757893" cy="1190060"/>
              <a:chOff x="-3014921" y="390740"/>
              <a:chExt cx="1757893" cy="1640706"/>
            </a:xfrm>
          </p:grpSpPr>
          <p:pic>
            <p:nvPicPr>
              <p:cNvPr id="1026" name="Picture 2" descr="http://www.csee.umbc.edu/~dschol2/umbc_logo_sm.gif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968665" y="390740"/>
                <a:ext cx="1654043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-3014921" y="1013067"/>
                <a:ext cx="1757893" cy="101837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Department of Chemistry and Biochemistry 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28" name="Picture 4" descr="https://nfg-sofun.s3.amazonaws.com/uploads/project/photo/3002/profile_lectures-labs377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09453" y="3250985"/>
              <a:ext cx="2875498" cy="1288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s://www.umbc.edu/eli/images%20(photos)/Library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45171" y="3249180"/>
              <a:ext cx="2047069" cy="1289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://assets2-my.umbc.edu/system/shared/thumbnails/news/000/053/719/2b3d9da7d8304d3ec4c59aaae9f61fb0/xxlarge.jpg?1441022108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33"/>
            <a:stretch/>
          </p:blipFill>
          <p:spPr bwMode="auto">
            <a:xfrm>
              <a:off x="1093559" y="3256790"/>
              <a:ext cx="1576844" cy="1282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 descr="http://www.pecan15.org/images/nsf1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14" y="7677075"/>
            <a:ext cx="1009724" cy="10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832599" y="6476999"/>
            <a:ext cx="2577601" cy="1485645"/>
            <a:chOff x="609600" y="3962400"/>
            <a:chExt cx="2743200" cy="16764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4572000"/>
              <a:ext cx="1219200" cy="9144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600" y="3962400"/>
              <a:ext cx="1219200" cy="9144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4572000"/>
              <a:ext cx="1219200" cy="9144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7257" y="4724400"/>
              <a:ext cx="727887" cy="9144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34753</TotalTime>
  <Words>187</Words>
  <Application>Microsoft Office PowerPoint</Application>
  <PresentationFormat>On-screen Show (4:3)</PresentationFormat>
  <Paragraphs>36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ＭＳ Ｐゴシック</vt:lpstr>
      <vt:lpstr>Times</vt:lpstr>
      <vt:lpstr>Times New Roman</vt:lpstr>
      <vt:lpstr>Blank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Trial User</dc:creator>
  <cp:keywords/>
  <cp:lastModifiedBy>Zeev Rosenzweig</cp:lastModifiedBy>
  <cp:revision>63</cp:revision>
  <cp:lastPrinted>2011-09-20T19:36:42Z</cp:lastPrinted>
  <dcterms:created xsi:type="dcterms:W3CDTF">2012-10-31T16:43:08Z</dcterms:created>
  <dcterms:modified xsi:type="dcterms:W3CDTF">2016-01-12T23:21:57Z</dcterms:modified>
</cp:coreProperties>
</file>